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iQ5CYQcicZdbBzk/g8LF0uDA0o2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0610A1-AADF-4E56-9B2A-7AA681452E63}" v="2" dt="2024-12-16T20:53:20.7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4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7C0610A1-AADF-4E56-9B2A-7AA681452E63}"/>
    <pc:docChg chg="custSel modSld modMainMaster">
      <pc:chgData name="Sally North" userId="52e2d7fe0a4c5456" providerId="LiveId" clId="{7C0610A1-AADF-4E56-9B2A-7AA681452E63}" dt="2024-12-16T20:53:43.566" v="4" actId="478"/>
      <pc:docMkLst>
        <pc:docMk/>
      </pc:docMkLst>
      <pc:sldChg chg="delSp modSp mod">
        <pc:chgData name="Sally North" userId="52e2d7fe0a4c5456" providerId="LiveId" clId="{7C0610A1-AADF-4E56-9B2A-7AA681452E63}" dt="2024-12-16T20:53:43.566" v="4" actId="478"/>
        <pc:sldMkLst>
          <pc:docMk/>
          <pc:sldMk cId="0" sldId="256"/>
        </pc:sldMkLst>
        <pc:spChg chg="del mod">
          <ac:chgData name="Sally North" userId="52e2d7fe0a4c5456" providerId="LiveId" clId="{7C0610A1-AADF-4E56-9B2A-7AA681452E63}" dt="2024-12-16T20:53:43.566" v="4" actId="478"/>
          <ac:spMkLst>
            <pc:docMk/>
            <pc:sldMk cId="0" sldId="256"/>
            <ac:spMk id="89" creationId="{00000000-0000-0000-0000-000000000000}"/>
          </ac:spMkLst>
        </pc:spChg>
        <pc:picChg chg="del">
          <ac:chgData name="Sally North" userId="52e2d7fe0a4c5456" providerId="LiveId" clId="{7C0610A1-AADF-4E56-9B2A-7AA681452E63}" dt="2024-12-16T20:53:38.039" v="2" actId="478"/>
          <ac:picMkLst>
            <pc:docMk/>
            <pc:sldMk cId="0" sldId="256"/>
            <ac:picMk id="90" creationId="{00000000-0000-0000-0000-000000000000}"/>
          </ac:picMkLst>
        </pc:picChg>
      </pc:sldChg>
      <pc:sldMasterChg chg="modSldLayout">
        <pc:chgData name="Sally North" userId="52e2d7fe0a4c5456" providerId="LiveId" clId="{7C0610A1-AADF-4E56-9B2A-7AA681452E63}" dt="2024-12-16T20:53:20.749" v="1"/>
        <pc:sldMasterMkLst>
          <pc:docMk/>
          <pc:sldMasterMk cId="0" sldId="2147483648"/>
        </pc:sldMasterMkLst>
        <pc:sldLayoutChg chg="addSp modSp">
          <pc:chgData name="Sally North" userId="52e2d7fe0a4c5456" providerId="LiveId" clId="{7C0610A1-AADF-4E56-9B2A-7AA681452E63}" dt="2024-12-16T20:53:18.485" v="0"/>
          <pc:sldLayoutMkLst>
            <pc:docMk/>
            <pc:sldMasterMk cId="0" sldId="2147483648"/>
            <pc:sldLayoutMk cId="0" sldId="2147483649"/>
          </pc:sldLayoutMkLst>
          <pc:spChg chg="add mod">
            <ac:chgData name="Sally North" userId="52e2d7fe0a4c5456" providerId="LiveId" clId="{7C0610A1-AADF-4E56-9B2A-7AA681452E63}" dt="2024-12-16T20:53:18.485" v="0"/>
            <ac:spMkLst>
              <pc:docMk/>
              <pc:sldMasterMk cId="0" sldId="2147483648"/>
              <pc:sldLayoutMk cId="0" sldId="2147483649"/>
              <ac:spMk id="2" creationId="{F3B2CF22-6E96-3249-524C-F2A4FBF07D97}"/>
            </ac:spMkLst>
          </pc:spChg>
          <pc:picChg chg="add mod">
            <ac:chgData name="Sally North" userId="52e2d7fe0a4c5456" providerId="LiveId" clId="{7C0610A1-AADF-4E56-9B2A-7AA681452E63}" dt="2024-12-16T20:53:18.485" v="0"/>
            <ac:picMkLst>
              <pc:docMk/>
              <pc:sldMasterMk cId="0" sldId="2147483648"/>
              <pc:sldLayoutMk cId="0" sldId="2147483649"/>
              <ac:picMk id="3" creationId="{9945EE0E-082C-CD5E-5CA5-B8DE291F2060}"/>
            </ac:picMkLst>
          </pc:picChg>
        </pc:sldLayoutChg>
        <pc:sldLayoutChg chg="addSp modSp">
          <pc:chgData name="Sally North" userId="52e2d7fe0a4c5456" providerId="LiveId" clId="{7C0610A1-AADF-4E56-9B2A-7AA681452E63}" dt="2024-12-16T20:53:20.749" v="1"/>
          <pc:sldLayoutMkLst>
            <pc:docMk/>
            <pc:sldMasterMk cId="0" sldId="2147483648"/>
            <pc:sldLayoutMk cId="0" sldId="2147483650"/>
          </pc:sldLayoutMkLst>
          <pc:spChg chg="add mod">
            <ac:chgData name="Sally North" userId="52e2d7fe0a4c5456" providerId="LiveId" clId="{7C0610A1-AADF-4E56-9B2A-7AA681452E63}" dt="2024-12-16T20:53:20.749" v="1"/>
            <ac:spMkLst>
              <pc:docMk/>
              <pc:sldMasterMk cId="0" sldId="2147483648"/>
              <pc:sldLayoutMk cId="0" sldId="2147483650"/>
              <ac:spMk id="2" creationId="{8DCD31EF-5D7A-5010-28E3-D5CE9D30D68E}"/>
            </ac:spMkLst>
          </pc:spChg>
          <pc:picChg chg="add mod">
            <ac:chgData name="Sally North" userId="52e2d7fe0a4c5456" providerId="LiveId" clId="{7C0610A1-AADF-4E56-9B2A-7AA681452E63}" dt="2024-12-16T20:53:20.749" v="1"/>
            <ac:picMkLst>
              <pc:docMk/>
              <pc:sldMasterMk cId="0" sldId="2147483648"/>
              <pc:sldLayoutMk cId="0" sldId="2147483650"/>
              <ac:picMk id="3" creationId="{9945EE0E-082C-CD5E-5CA5-B8DE291F206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From a western perspective, Voigt (2013: 23-25) distinguishes four main trends (or eras) of wellness tourism, including:</a:t>
            </a:r>
            <a:endParaRPr/>
          </a:p>
          <a:p>
            <a:pPr marL="0" lvl="0" indent="0" algn="l" rtl="0">
              <a:spcBef>
                <a:spcPts val="0"/>
              </a:spcBef>
              <a:spcAft>
                <a:spcPts val="0"/>
              </a:spcAft>
              <a:buNone/>
            </a:pPr>
            <a:endParaRPr/>
          </a:p>
          <a:p>
            <a:pPr marL="228600" marR="0" lvl="0" indent="-228600" algn="l" rtl="0">
              <a:lnSpc>
                <a:spcPct val="100000"/>
              </a:lnSpc>
              <a:spcBef>
                <a:spcPts val="0"/>
              </a:spcBef>
              <a:spcAft>
                <a:spcPts val="0"/>
              </a:spcAft>
              <a:buClr>
                <a:schemeClr val="dk1"/>
              </a:buClr>
              <a:buSzPts val="1200"/>
              <a:buFont typeface="Calibri"/>
              <a:buAutoNum type="alphaLcParenR" startAt="3"/>
            </a:pPr>
            <a:r>
              <a:rPr lang="en-AU"/>
              <a:t>Expansion of destinations surrounding European springs and seaside coasts to meet increasing tourist demand represents the third era of wellness tourism. </a:t>
            </a:r>
            <a:endParaRPr/>
          </a:p>
          <a:p>
            <a:pPr marL="228600" lvl="0" indent="-228600" algn="l" rtl="0">
              <a:spcBef>
                <a:spcPts val="0"/>
              </a:spcBef>
              <a:spcAft>
                <a:spcPts val="0"/>
              </a:spcAft>
              <a:buClr>
                <a:schemeClr val="dk1"/>
              </a:buClr>
              <a:buSzPts val="1200"/>
              <a:buFont typeface="Calibri"/>
              <a:buAutoNum type="alphaLcParenR" startAt="3"/>
            </a:pPr>
            <a:r>
              <a:rPr lang="en-AU"/>
              <a:t>Due to recent sociocultural, economic and demographic change in the last two decades and more recently Covid, a fourth era of wellness tourism has commenced.</a:t>
            </a:r>
            <a:endParaRPr/>
          </a:p>
          <a:p>
            <a:pPr marL="0" lvl="0" indent="0" algn="l" rtl="0">
              <a:spcBef>
                <a:spcPts val="0"/>
              </a:spcBef>
              <a:spcAft>
                <a:spcPts val="0"/>
              </a:spcAft>
              <a:buNone/>
            </a:pPr>
            <a:endParaRPr/>
          </a:p>
        </p:txBody>
      </p:sp>
      <p:sp>
        <p:nvSpPr>
          <p:cNvPr id="159" name="Google Shape;159;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a:solidFill>
                  <a:schemeClr val="dk1"/>
                </a:solidFill>
                <a:latin typeface="Calibri"/>
                <a:ea typeface="Calibri"/>
                <a:cs typeface="Calibri"/>
                <a:sym typeface="Calibri"/>
              </a:rPr>
              <a:t>Voigt (2013: 33 - 35) observes that while wellness tourism providers are not a homogenous group, there is nevertheless, three distinct core providers of wellness tourism:</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228600" lvl="0" indent="-228600" algn="l" rtl="0">
              <a:spcBef>
                <a:spcPts val="0"/>
              </a:spcBef>
              <a:spcAft>
                <a:spcPts val="0"/>
              </a:spcAft>
              <a:buClr>
                <a:schemeClr val="dk1"/>
              </a:buClr>
              <a:buSzPts val="1200"/>
              <a:buFont typeface="Calibri"/>
              <a:buAutoNum type="arabicPeriod"/>
            </a:pPr>
            <a:r>
              <a:rPr lang="en-AU" sz="1200">
                <a:solidFill>
                  <a:schemeClr val="dk1"/>
                </a:solidFill>
                <a:latin typeface="Calibri"/>
                <a:ea typeface="Calibri"/>
                <a:cs typeface="Calibri"/>
                <a:sym typeface="Calibri"/>
              </a:rPr>
              <a:t>Beauty spa hotels/resorts: the major focus of beauty spa hotels/resorts is the body and non-invasive beauty treatments, as well as a range of water-based and/or sweat-bathing facilities that sometimes utilise mineral or geothermal waters. </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p:txBody>
      </p:sp>
      <p:sp>
        <p:nvSpPr>
          <p:cNvPr id="175" name="Google Shape;175;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2" name="Google Shape;182;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a:solidFill>
                  <a:schemeClr val="dk1"/>
                </a:solidFill>
                <a:latin typeface="Calibri"/>
                <a:ea typeface="Calibri"/>
                <a:cs typeface="Calibri"/>
                <a:sym typeface="Calibri"/>
              </a:rPr>
              <a:t>Voigt (2013: 33 - 35) observes that while wellness tourism providers are not a homogenous group, there is nevertheless, three distinct core providers of wellness tourism:</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228600" lvl="0" indent="-228600" algn="l" rtl="0">
              <a:spcBef>
                <a:spcPts val="0"/>
              </a:spcBef>
              <a:spcAft>
                <a:spcPts val="0"/>
              </a:spcAft>
              <a:buClr>
                <a:schemeClr val="dk1"/>
              </a:buClr>
              <a:buSzPts val="1200"/>
              <a:buFont typeface="Calibri"/>
              <a:buAutoNum type="arabicPeriod"/>
            </a:pPr>
            <a:r>
              <a:rPr lang="en-AU" sz="1200">
                <a:solidFill>
                  <a:schemeClr val="dk1"/>
                </a:solidFill>
                <a:latin typeface="Calibri"/>
                <a:ea typeface="Calibri"/>
                <a:cs typeface="Calibri"/>
                <a:sym typeface="Calibri"/>
              </a:rPr>
              <a:t>Beauty spa hotels/resorts: the major focus of beauty spa hotels/resorts is the body and non-invasive beauty treatments, as well as a range of water-based and/or sweat-bathing facilities that sometimes utilise mineral or geothermal waters. </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p:txBody>
      </p:sp>
      <p:sp>
        <p:nvSpPr>
          <p:cNvPr id="183" name="Google Shape;183;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0" name="Google Shape;190;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a:solidFill>
                  <a:schemeClr val="dk1"/>
                </a:solidFill>
                <a:latin typeface="Calibri"/>
                <a:ea typeface="Calibri"/>
                <a:cs typeface="Calibri"/>
                <a:sym typeface="Calibri"/>
              </a:rPr>
              <a:t>Voigt (2013: 33 - 35) observes that while wellness tourism providers are not a homogenous group, there is nevertheless, three distinct core providers of wellness tourism:</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228600" lvl="0" indent="-228600" algn="l" rtl="0">
              <a:spcBef>
                <a:spcPts val="0"/>
              </a:spcBef>
              <a:spcAft>
                <a:spcPts val="0"/>
              </a:spcAft>
              <a:buClr>
                <a:schemeClr val="dk1"/>
              </a:buClr>
              <a:buSzPts val="1200"/>
              <a:buFont typeface="Calibri"/>
              <a:buAutoNum type="arabicPeriod"/>
            </a:pPr>
            <a:r>
              <a:rPr lang="en-AU" sz="1200">
                <a:solidFill>
                  <a:schemeClr val="dk1"/>
                </a:solidFill>
                <a:latin typeface="Calibri"/>
                <a:ea typeface="Calibri"/>
                <a:cs typeface="Calibri"/>
                <a:sym typeface="Calibri"/>
              </a:rPr>
              <a:t>Beauty spa hotels/resorts: the major focus of beauty spa hotels/resorts is the body and non-invasive beauty treatments, as well as a range of water-based and/or sweat-bathing facilities that sometimes utilise mineral or geothermal waters. </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p:txBody>
      </p:sp>
      <p:sp>
        <p:nvSpPr>
          <p:cNvPr id="191" name="Google Shape;191;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a:solidFill>
                  <a:schemeClr val="dk1"/>
                </a:solidFill>
                <a:latin typeface="Calibri"/>
                <a:ea typeface="Calibri"/>
                <a:cs typeface="Calibri"/>
                <a:sym typeface="Calibri"/>
              </a:rPr>
              <a:t>Voigt (2013: 33 - 35) observes that while wellness tourism providers are not a homogenous group, there is nevertheless, three distinct core providers of wellness tourism:</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228600" lvl="0" indent="-228600" algn="l" rtl="0">
              <a:spcBef>
                <a:spcPts val="0"/>
              </a:spcBef>
              <a:spcAft>
                <a:spcPts val="0"/>
              </a:spcAft>
              <a:buClr>
                <a:schemeClr val="dk1"/>
              </a:buClr>
              <a:buSzPts val="1200"/>
              <a:buFont typeface="Calibri"/>
              <a:buAutoNum type="arabicPeriod"/>
            </a:pPr>
            <a:r>
              <a:rPr lang="en-AU" sz="1200">
                <a:solidFill>
                  <a:schemeClr val="dk1"/>
                </a:solidFill>
                <a:latin typeface="Calibri"/>
                <a:ea typeface="Calibri"/>
                <a:cs typeface="Calibri"/>
                <a:sym typeface="Calibri"/>
              </a:rPr>
              <a:t>Beauty spa hotels/resorts: the major focus of beauty spa hotels/resorts is the body and non-invasive beauty treatments, as well as a range of water-based and/or sweat-bathing facilities that sometimes utilise mineral or geothermal waters. </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p:txBody>
      </p:sp>
      <p:sp>
        <p:nvSpPr>
          <p:cNvPr id="199" name="Google Shape;199;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a:solidFill>
                  <a:schemeClr val="dk1"/>
                </a:solidFill>
                <a:latin typeface="Calibri"/>
                <a:ea typeface="Calibri"/>
                <a:cs typeface="Calibri"/>
                <a:sym typeface="Calibri"/>
              </a:rPr>
              <a:t>Voigt (2013: 33 - 35) observes that while wellness tourism providers are not a homogenous group, there is nevertheless, three distinct core providers of wellness tourism:</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a:p>
            <a:pPr marL="228600" lvl="0" indent="-228600" algn="l" rtl="0">
              <a:spcBef>
                <a:spcPts val="0"/>
              </a:spcBef>
              <a:spcAft>
                <a:spcPts val="0"/>
              </a:spcAft>
              <a:buClr>
                <a:schemeClr val="dk1"/>
              </a:buClr>
              <a:buSzPts val="1200"/>
              <a:buFont typeface="Calibri"/>
              <a:buAutoNum type="arabicPeriod"/>
            </a:pPr>
            <a:r>
              <a:rPr lang="en-AU" sz="1200">
                <a:solidFill>
                  <a:schemeClr val="dk1"/>
                </a:solidFill>
                <a:latin typeface="Calibri"/>
                <a:ea typeface="Calibri"/>
                <a:cs typeface="Calibri"/>
                <a:sym typeface="Calibri"/>
              </a:rPr>
              <a:t>Beauty spa hotels/resorts: the major focus of beauty spa hotels/resorts is the body and non-invasive beauty treatments, as well as a range of water-based and/or sweat-bathing facilities that sometimes utilise mineral or geothermal waters. </a:t>
            </a:r>
            <a:endParaRPr/>
          </a:p>
          <a:p>
            <a:pPr marL="0" lvl="0" indent="0" algn="l" rtl="0">
              <a:spcBef>
                <a:spcPts val="0"/>
              </a:spcBef>
              <a:spcAft>
                <a:spcPts val="0"/>
              </a:spcAft>
              <a:buNone/>
            </a:pPr>
            <a:endParaRPr sz="1200">
              <a:solidFill>
                <a:schemeClr val="dk1"/>
              </a:solidFill>
              <a:latin typeface="Calibri"/>
              <a:ea typeface="Calibri"/>
              <a:cs typeface="Calibri"/>
              <a:sym typeface="Calibri"/>
            </a:endParaRPr>
          </a:p>
        </p:txBody>
      </p:sp>
      <p:sp>
        <p:nvSpPr>
          <p:cNvPr id="207" name="Google Shape;207;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Health and wellness encompasses a broad range of terms, categories, products and services. The world’s ageing population will see an increased demand for wellness and medical tourism providers with attention directed towards stress reduction, mental health, wellbeing and overall health.</a:t>
            </a:r>
            <a:endParaRPr/>
          </a:p>
          <a:p>
            <a:pPr marL="0" lvl="0" indent="0" algn="l" rtl="0">
              <a:spcBef>
                <a:spcPts val="0"/>
              </a:spcBef>
              <a:spcAft>
                <a:spcPts val="0"/>
              </a:spcAft>
              <a:buNone/>
            </a:pPr>
            <a:endParaRPr/>
          </a:p>
        </p:txBody>
      </p:sp>
      <p:sp>
        <p:nvSpPr>
          <p:cNvPr id="215" name="Google Shape;215;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Health tourism is a broad concept that comprises two major sub-categories of wellness and medical tourism (Mueller and Kaufman, 2001; Smith and Puczko, 2009; Voight, Brown and Howat, 2011).</a:t>
            </a:r>
            <a:endParaRPr/>
          </a:p>
          <a:p>
            <a:pPr marL="0" lvl="0" indent="0" algn="l" rtl="0">
              <a:spcBef>
                <a:spcPts val="0"/>
              </a:spcBef>
              <a:spcAft>
                <a:spcPts val="0"/>
              </a:spcAft>
              <a:buNone/>
            </a:pPr>
            <a:endParaRPr/>
          </a:p>
          <a:p>
            <a:pPr marL="0" lvl="0" indent="0" algn="l" rtl="0">
              <a:spcBef>
                <a:spcPts val="0"/>
              </a:spcBef>
              <a:spcAft>
                <a:spcPts val="0"/>
              </a:spcAft>
              <a:buNone/>
            </a:pPr>
            <a:r>
              <a:rPr lang="en-AU"/>
              <a:t>Smith and Puczko (2015) believe any definition of </a:t>
            </a:r>
            <a:r>
              <a:rPr lang="en-AU" b="1" i="1"/>
              <a:t>health tourism </a:t>
            </a:r>
            <a:r>
              <a:rPr lang="en-AU"/>
              <a:t>should ideally consider the World Tourism Organisation’s (1984: 1) definition of ‘health’, which is the extent to which:</a:t>
            </a:r>
            <a:endParaRPr/>
          </a:p>
          <a:p>
            <a:pPr marL="0" lvl="0" indent="0" algn="l" rtl="0">
              <a:spcBef>
                <a:spcPts val="0"/>
              </a:spcBef>
              <a:spcAft>
                <a:spcPts val="0"/>
              </a:spcAft>
              <a:buNone/>
            </a:pPr>
            <a:endParaRPr/>
          </a:p>
          <a:p>
            <a:pPr marL="0" lvl="0" indent="0" algn="l" rtl="0">
              <a:spcBef>
                <a:spcPts val="0"/>
              </a:spcBef>
              <a:spcAft>
                <a:spcPts val="0"/>
              </a:spcAft>
              <a:buNone/>
            </a:pPr>
            <a:r>
              <a:rPr lang="en-AU"/>
              <a:t>…an individual or a group is able to realise aspirations and satisfy needs, and to change or cope with the environment. Health is a resource for everyday life, not the objective of living; it is a positive concept, emphasising social and personal resources as well as physical capabilities.</a:t>
            </a:r>
            <a:endParaRPr/>
          </a:p>
          <a:p>
            <a:pPr marL="0" lvl="0" indent="0" algn="l" rtl="0">
              <a:spcBef>
                <a:spcPts val="0"/>
              </a:spcBef>
              <a:spcAft>
                <a:spcPts val="0"/>
              </a:spcAft>
              <a:buNone/>
            </a:pPr>
            <a:endParaRPr/>
          </a:p>
        </p:txBody>
      </p:sp>
      <p:sp>
        <p:nvSpPr>
          <p:cNvPr id="111" name="Google Shape;11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Kaspar (1996 cited in Mueller and Kaufmann, 2001: 7) regards </a:t>
            </a:r>
            <a:r>
              <a:rPr lang="en-AU" b="1" i="1"/>
              <a:t>wellness tourism </a:t>
            </a:r>
            <a:r>
              <a:rPr lang="en-AU"/>
              <a:t>as a subcategory of health tourism, which the author defined as: </a:t>
            </a:r>
            <a:endParaRPr/>
          </a:p>
          <a:p>
            <a:pPr marL="0" lvl="0" indent="0" algn="l" rtl="0">
              <a:spcBef>
                <a:spcPts val="0"/>
              </a:spcBef>
              <a:spcAft>
                <a:spcPts val="0"/>
              </a:spcAft>
              <a:buNone/>
            </a:pPr>
            <a:endParaRPr/>
          </a:p>
          <a:p>
            <a:pPr marL="0" lvl="0" indent="0" algn="l" rtl="0">
              <a:spcBef>
                <a:spcPts val="0"/>
              </a:spcBef>
              <a:spcAft>
                <a:spcPts val="0"/>
              </a:spcAft>
              <a:buNone/>
            </a:pPr>
            <a:r>
              <a:rPr lang="en-AU"/>
              <a:t>…the sum of all the relationships and phenomena resulting from a change of location and residence by people in order to promote, stabilise and, as appropriate, restore physical, mental and social wellbeing while using health services and for whom the place where they are staying is neither their principle nor permanent place of residence or work.</a:t>
            </a:r>
            <a:endParaRPr/>
          </a:p>
          <a:p>
            <a:pPr marL="0" lvl="0" indent="0" algn="l" rtl="0">
              <a:spcBef>
                <a:spcPts val="0"/>
              </a:spcBef>
              <a:spcAft>
                <a:spcPts val="0"/>
              </a:spcAft>
              <a:buNone/>
            </a:pPr>
            <a:endParaRPr/>
          </a:p>
        </p:txBody>
      </p:sp>
      <p:sp>
        <p:nvSpPr>
          <p:cNvPr id="119" name="Google Shape;11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Connell (2006a: 1094) defines </a:t>
            </a:r>
            <a:r>
              <a:rPr lang="en-AU" b="1" i="1"/>
              <a:t>medical tourism </a:t>
            </a:r>
            <a:r>
              <a:rPr lang="en-AU"/>
              <a:t>as that which is ‘deliberately linked to direct medical intervention and outcomes that are expected to be substantial and long term’ Inclusive of dentistry and plastic surgery.</a:t>
            </a:r>
            <a:endParaRPr/>
          </a:p>
          <a:p>
            <a:pPr marL="0" lvl="0" indent="0" algn="l" rtl="0">
              <a:spcBef>
                <a:spcPts val="0"/>
              </a:spcBef>
              <a:spcAft>
                <a:spcPts val="0"/>
              </a:spcAft>
              <a:buNone/>
            </a:pPr>
            <a:endParaRPr/>
          </a:p>
          <a:p>
            <a:pPr marL="0" lvl="0" indent="0" algn="l" rtl="0">
              <a:spcBef>
                <a:spcPts val="0"/>
              </a:spcBef>
              <a:spcAft>
                <a:spcPts val="0"/>
              </a:spcAft>
              <a:buNone/>
            </a:pPr>
            <a:r>
              <a:rPr lang="en-AU"/>
              <a:t> Laing and Weiler (2007: 381) quote a number of factors influencing the growth of medical tourism, including: </a:t>
            </a:r>
            <a:endParaRPr/>
          </a:p>
          <a:p>
            <a:pPr marL="0" lvl="0" indent="0" algn="l" rtl="0">
              <a:spcBef>
                <a:spcPts val="0"/>
              </a:spcBef>
              <a:spcAft>
                <a:spcPts val="0"/>
              </a:spcAft>
              <a:buNone/>
            </a:pPr>
            <a:endParaRPr/>
          </a:p>
          <a:p>
            <a:pPr marL="0" lvl="0" indent="0" algn="l" rtl="0">
              <a:spcBef>
                <a:spcPts val="0"/>
              </a:spcBef>
              <a:spcAft>
                <a:spcPts val="0"/>
              </a:spcAft>
              <a:buNone/>
            </a:pPr>
            <a:r>
              <a:rPr lang="en-AU"/>
              <a:t>…the high cost of medical procedures, long waiting lists and ageing populations in wealthier countries, greater affordability of flights and travel, and a shift in medical care away from the public sector, such that people are more comfortable with paying for medical services offered by private bodies or companies. </a:t>
            </a:r>
            <a:endParaRPr/>
          </a:p>
          <a:p>
            <a:pPr marL="0" lvl="0" indent="0" algn="l" rtl="0">
              <a:spcBef>
                <a:spcPts val="0"/>
              </a:spcBef>
              <a:spcAft>
                <a:spcPts val="0"/>
              </a:spcAft>
              <a:buNone/>
            </a:pPr>
            <a:endParaRPr/>
          </a:p>
        </p:txBody>
      </p:sp>
      <p:sp>
        <p:nvSpPr>
          <p:cNvPr id="127" name="Google Shape;12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The word ‘spa’ derives from the Latin phrase sanus per aquam, which means ‘healthy through water’ (Puczko and Bachvarov, 2006). </a:t>
            </a:r>
            <a:endParaRPr/>
          </a:p>
          <a:p>
            <a:pPr marL="0" lvl="0" indent="0" algn="l" rtl="0">
              <a:spcBef>
                <a:spcPts val="0"/>
              </a:spcBef>
              <a:spcAft>
                <a:spcPts val="0"/>
              </a:spcAft>
              <a:buNone/>
            </a:pPr>
            <a:endParaRPr/>
          </a:p>
          <a:p>
            <a:pPr marL="0" lvl="0" indent="0" algn="l" rtl="0">
              <a:spcBef>
                <a:spcPts val="0"/>
              </a:spcBef>
              <a:spcAft>
                <a:spcPts val="0"/>
              </a:spcAft>
              <a:buNone/>
            </a:pPr>
            <a:r>
              <a:rPr lang="en-AU"/>
              <a:t>A spa is a ‘business offering water based treatments practiced by qualified personnel in a professional, relaxing and healing environment’ (Lo, Wu and Tsai, 2015: 158). </a:t>
            </a:r>
            <a:endParaRPr/>
          </a:p>
          <a:p>
            <a:pPr marL="0" lvl="0" indent="0" algn="l" rtl="0">
              <a:spcBef>
                <a:spcPts val="0"/>
              </a:spcBef>
              <a:spcAft>
                <a:spcPts val="0"/>
              </a:spcAft>
              <a:buNone/>
            </a:pPr>
            <a:endParaRPr/>
          </a:p>
        </p:txBody>
      </p:sp>
      <p:sp>
        <p:nvSpPr>
          <p:cNvPr id="135" name="Google Shape;135;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b="0" i="0"/>
              <a:t>Though</a:t>
            </a:r>
            <a:r>
              <a:rPr lang="en-AU" b="1" i="1"/>
              <a:t> ‘spa tourism’ </a:t>
            </a:r>
            <a:r>
              <a:rPr lang="en-AU"/>
              <a:t>is the best-known form of health and wellness tourism, Smith and Puczko (2015) argue as an actual tourism activity, that ‘spa tourism’ does not exist but rather tourists’ visit spas ‘as places devoted to overall well-being through a variety of professional services that encourage the renewal of mind, body and spirit’ (p.208). </a:t>
            </a:r>
            <a:endParaRPr/>
          </a:p>
          <a:p>
            <a:pPr marL="0" lvl="0" indent="0" algn="l" rtl="0">
              <a:spcBef>
                <a:spcPts val="0"/>
              </a:spcBef>
              <a:spcAft>
                <a:spcPts val="0"/>
              </a:spcAft>
              <a:buNone/>
            </a:pPr>
            <a:endParaRPr/>
          </a:p>
        </p:txBody>
      </p:sp>
      <p:sp>
        <p:nvSpPr>
          <p:cNvPr id="143" name="Google Shape;143;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From a western perspective, Voigt (2013: 23-25) distinguishes four main trends (or eras) of wellness tourism, including:</a:t>
            </a:r>
            <a:endParaRPr/>
          </a:p>
          <a:p>
            <a:pPr marL="0" lvl="0" indent="0" algn="l" rtl="0">
              <a:spcBef>
                <a:spcPts val="0"/>
              </a:spcBef>
              <a:spcAft>
                <a:spcPts val="0"/>
              </a:spcAft>
              <a:buNone/>
            </a:pPr>
            <a:endParaRPr/>
          </a:p>
          <a:p>
            <a:pPr marL="228600" lvl="0" indent="-228600" algn="l" rtl="0">
              <a:spcBef>
                <a:spcPts val="0"/>
              </a:spcBef>
              <a:spcAft>
                <a:spcPts val="0"/>
              </a:spcAft>
              <a:buClr>
                <a:schemeClr val="dk1"/>
              </a:buClr>
              <a:buSzPts val="1200"/>
              <a:buFont typeface="Calibri"/>
              <a:buAutoNum type="alphaLcParenR"/>
            </a:pPr>
            <a:r>
              <a:rPr lang="en-AU"/>
              <a:t>Roman balneums visited by the very wealthy represent the first era. </a:t>
            </a:r>
            <a:endParaRPr/>
          </a:p>
          <a:p>
            <a:pPr marL="228600" lvl="0" indent="-152400" algn="l" rtl="0">
              <a:spcBef>
                <a:spcPts val="0"/>
              </a:spcBef>
              <a:spcAft>
                <a:spcPts val="0"/>
              </a:spcAft>
              <a:buClr>
                <a:schemeClr val="dk1"/>
              </a:buClr>
              <a:buSzPts val="1200"/>
              <a:buFont typeface="Calibri"/>
              <a:buNone/>
            </a:pPr>
            <a:endParaRPr/>
          </a:p>
          <a:p>
            <a:pPr marL="228600" lvl="0" indent="-228600" algn="l" rtl="0">
              <a:spcBef>
                <a:spcPts val="0"/>
              </a:spcBef>
              <a:spcAft>
                <a:spcPts val="0"/>
              </a:spcAft>
              <a:buClr>
                <a:schemeClr val="dk1"/>
              </a:buClr>
              <a:buSzPts val="1200"/>
              <a:buFont typeface="Calibri"/>
              <a:buAutoNum type="alphaLcParenR"/>
            </a:pPr>
            <a:r>
              <a:rPr lang="en-AU"/>
              <a:t>The second era of wellness tourism commenced during the Renaissance in Italy (15th and 16th centuries)</a:t>
            </a:r>
            <a:endParaRPr/>
          </a:p>
        </p:txBody>
      </p:sp>
      <p:sp>
        <p:nvSpPr>
          <p:cNvPr id="151" name="Google Shape;151;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F3B2CF22-6E96-3249-524C-F2A4FBF07D97}"/>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3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3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8DCD31EF-5D7A-5010-28E3-D5CE9D30D68E}"/>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2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22"/>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2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2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2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2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2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2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8"/>
          <p:cNvSpPr>
            <a:spLocks noGrp="1"/>
          </p:cNvSpPr>
          <p:nvPr>
            <p:ph type="pic" idx="2"/>
          </p:nvPr>
        </p:nvSpPr>
        <p:spPr>
          <a:xfrm>
            <a:off x="5183188" y="987425"/>
            <a:ext cx="6172200" cy="4873625"/>
          </a:xfrm>
          <a:prstGeom prst="rect">
            <a:avLst/>
          </a:prstGeom>
          <a:noFill/>
          <a:ln>
            <a:noFill/>
          </a:ln>
        </p:spPr>
      </p:sp>
      <p:sp>
        <p:nvSpPr>
          <p:cNvPr id="66" name="Google Shape;66;p2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255454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10: The Future of Health and Wellness Tourism</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Development of Wellness Tourism… cont.</a:t>
            </a:r>
            <a:endParaRPr/>
          </a:p>
        </p:txBody>
      </p:sp>
      <p:sp>
        <p:nvSpPr>
          <p:cNvPr id="162" name="Google Shape;162;p10"/>
          <p:cNvSpPr txBox="1">
            <a:spLocks noGrp="1"/>
          </p:cNvSpPr>
          <p:nvPr>
            <p:ph type="body" idx="1"/>
          </p:nvPr>
        </p:nvSpPr>
        <p:spPr>
          <a:xfrm>
            <a:off x="838200" y="1825624"/>
            <a:ext cx="10515600" cy="4530725"/>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10000"/>
              </a:lnSpc>
              <a:spcBef>
                <a:spcPts val="0"/>
              </a:spcBef>
              <a:spcAft>
                <a:spcPts val="0"/>
              </a:spcAft>
              <a:buClr>
                <a:schemeClr val="dk1"/>
              </a:buClr>
              <a:buSzPts val="2800"/>
              <a:buChar char="•"/>
            </a:pPr>
            <a:r>
              <a:rPr lang="en-AU"/>
              <a:t>From a western perspective, Voigt (2013: 23-25) distinguishes four main trends (or eras) of wellness tourism, including:</a:t>
            </a:r>
            <a:endParaRPr/>
          </a:p>
          <a:p>
            <a:pPr marL="228600" lvl="0" indent="-50800" algn="l" rtl="0">
              <a:lnSpc>
                <a:spcPct val="110000"/>
              </a:lnSpc>
              <a:spcBef>
                <a:spcPts val="1000"/>
              </a:spcBef>
              <a:spcAft>
                <a:spcPts val="0"/>
              </a:spcAft>
              <a:buClr>
                <a:schemeClr val="dk1"/>
              </a:buClr>
              <a:buSzPts val="2800"/>
              <a:buNone/>
            </a:pPr>
            <a:endParaRPr/>
          </a:p>
          <a:p>
            <a:pPr marL="971550" lvl="1" indent="-514350" algn="l" rtl="0">
              <a:lnSpc>
                <a:spcPct val="110000"/>
              </a:lnSpc>
              <a:spcBef>
                <a:spcPts val="500"/>
              </a:spcBef>
              <a:spcAft>
                <a:spcPts val="0"/>
              </a:spcAft>
              <a:buClr>
                <a:schemeClr val="dk1"/>
              </a:buClr>
              <a:buSzPts val="2400"/>
              <a:buFont typeface="Calibri"/>
              <a:buAutoNum type="alphaLcParenR" startAt="3"/>
            </a:pPr>
            <a:r>
              <a:rPr lang="en-AU"/>
              <a:t>Expansion of destinations surrounding European springs and seaside coasts to meet increasing tourist demand represents the third era of wellness tourism. </a:t>
            </a:r>
            <a:endParaRPr/>
          </a:p>
          <a:p>
            <a:pPr marL="514350" lvl="0" indent="-361950" algn="l" rtl="0">
              <a:lnSpc>
                <a:spcPct val="110000"/>
              </a:lnSpc>
              <a:spcBef>
                <a:spcPts val="1000"/>
              </a:spcBef>
              <a:spcAft>
                <a:spcPts val="0"/>
              </a:spcAft>
              <a:buClr>
                <a:schemeClr val="dk1"/>
              </a:buClr>
              <a:buSzPts val="2400"/>
              <a:buFont typeface="Calibri"/>
              <a:buNone/>
            </a:pPr>
            <a:endParaRPr sz="2400"/>
          </a:p>
          <a:p>
            <a:pPr marL="971550" lvl="1" indent="-514350" algn="l" rtl="0">
              <a:lnSpc>
                <a:spcPct val="110000"/>
              </a:lnSpc>
              <a:spcBef>
                <a:spcPts val="500"/>
              </a:spcBef>
              <a:spcAft>
                <a:spcPts val="0"/>
              </a:spcAft>
              <a:buClr>
                <a:schemeClr val="dk1"/>
              </a:buClr>
              <a:buSzPts val="2400"/>
              <a:buFont typeface="Calibri"/>
              <a:buAutoNum type="alphaLcParenR" startAt="3"/>
            </a:pPr>
            <a:r>
              <a:rPr lang="en-AU"/>
              <a:t>Due to recent sociocultural, economic and demographic change in the last two decades and more recently post Covid, a fourth era of wellness tourism has commenced. </a:t>
            </a:r>
            <a:endParaRPr/>
          </a:p>
          <a:p>
            <a:pPr marL="228600" lvl="0" indent="-50800" algn="l" rtl="0">
              <a:lnSpc>
                <a:spcPct val="110000"/>
              </a:lnSpc>
              <a:spcBef>
                <a:spcPts val="1000"/>
              </a:spcBef>
              <a:spcAft>
                <a:spcPts val="0"/>
              </a:spcAft>
              <a:buClr>
                <a:schemeClr val="dk1"/>
              </a:buClr>
              <a:buSzPts val="2800"/>
              <a:buNone/>
            </a:pPr>
            <a:endParaRPr/>
          </a:p>
          <a:p>
            <a:pPr marL="228600" lvl="0" indent="-50800" algn="l" rtl="0">
              <a:lnSpc>
                <a:spcPct val="110000"/>
              </a:lnSpc>
              <a:spcBef>
                <a:spcPts val="1000"/>
              </a:spcBef>
              <a:spcAft>
                <a:spcPts val="0"/>
              </a:spcAft>
              <a:buClr>
                <a:schemeClr val="dk1"/>
              </a:buClr>
              <a:buSzPts val="2800"/>
              <a:buNone/>
            </a:pPr>
            <a:endParaRPr/>
          </a:p>
        </p:txBody>
      </p:sp>
      <p:sp>
        <p:nvSpPr>
          <p:cNvPr id="163" name="Google Shape;1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Development of Wellness Tourism… cont.</a:t>
            </a:r>
            <a:endParaRPr/>
          </a:p>
        </p:txBody>
      </p:sp>
      <p:sp>
        <p:nvSpPr>
          <p:cNvPr id="170" name="Google Shape;170;p11"/>
          <p:cNvSpPr txBox="1">
            <a:spLocks noGrp="1"/>
          </p:cNvSpPr>
          <p:nvPr>
            <p:ph type="body" idx="1"/>
          </p:nvPr>
        </p:nvSpPr>
        <p:spPr>
          <a:xfrm>
            <a:off x="838200" y="1825624"/>
            <a:ext cx="10515600" cy="4530725"/>
          </a:xfrm>
          <a:prstGeom prst="rect">
            <a:avLst/>
          </a:prstGeom>
          <a:noFill/>
          <a:ln>
            <a:noFill/>
          </a:ln>
        </p:spPr>
        <p:txBody>
          <a:bodyPr spcFirstLastPara="1" wrap="square" lIns="91425" tIns="45700" rIns="91425" bIns="45700" anchor="t" anchorCtr="0">
            <a:normAutofit/>
          </a:bodyPr>
          <a:lstStyle/>
          <a:p>
            <a:pPr marL="228600" lvl="0" indent="-228600" algn="l" rtl="0">
              <a:lnSpc>
                <a:spcPct val="110000"/>
              </a:lnSpc>
              <a:spcBef>
                <a:spcPts val="0"/>
              </a:spcBef>
              <a:spcAft>
                <a:spcPts val="0"/>
              </a:spcAft>
              <a:buClr>
                <a:schemeClr val="dk1"/>
              </a:buClr>
              <a:buSzPts val="2800"/>
              <a:buChar char="•"/>
            </a:pPr>
            <a:r>
              <a:rPr lang="en-AU"/>
              <a:t>It may be argued that the focus now extends beyond these four eras suggested by Voight (2013) to include a fifth, ‘the future era’. </a:t>
            </a:r>
            <a:endParaRPr/>
          </a:p>
          <a:p>
            <a:pPr marL="228600" lvl="0" indent="-50800" algn="l" rtl="0">
              <a:lnSpc>
                <a:spcPct val="110000"/>
              </a:lnSpc>
              <a:spcBef>
                <a:spcPts val="1000"/>
              </a:spcBef>
              <a:spcAft>
                <a:spcPts val="0"/>
              </a:spcAft>
              <a:buClr>
                <a:schemeClr val="dk1"/>
              </a:buClr>
              <a:buSzPts val="2800"/>
              <a:buNone/>
            </a:pPr>
            <a:endParaRPr/>
          </a:p>
          <a:p>
            <a:pPr marL="228600" lvl="0" indent="-228600" algn="l" rtl="0">
              <a:lnSpc>
                <a:spcPct val="110000"/>
              </a:lnSpc>
              <a:spcBef>
                <a:spcPts val="1000"/>
              </a:spcBef>
              <a:spcAft>
                <a:spcPts val="0"/>
              </a:spcAft>
              <a:buClr>
                <a:schemeClr val="dk1"/>
              </a:buClr>
              <a:buSzPts val="2800"/>
              <a:buChar char="•"/>
            </a:pPr>
            <a:r>
              <a:rPr lang="en-AU"/>
              <a:t>Ten to 15 years into the future it is likely that medical treatments will encompass holistic well-being and lifestyle enhancement, driven by shifting consumer demands and a broader understanding of the importance of health, extending a post-pandemic trend.</a:t>
            </a:r>
            <a:endParaRPr/>
          </a:p>
        </p:txBody>
      </p:sp>
      <p:sp>
        <p:nvSpPr>
          <p:cNvPr id="171" name="Google Shape;17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0000"/>
              </a:buClr>
              <a:buSzPct val="89795"/>
              <a:buFont typeface="Arial"/>
              <a:buNone/>
            </a:pPr>
            <a:br>
              <a:rPr lang="en-AU" b="1">
                <a:solidFill>
                  <a:srgbClr val="000000"/>
                </a:solidFill>
                <a:latin typeface="Arial"/>
                <a:ea typeface="Arial"/>
                <a:cs typeface="Arial"/>
                <a:sym typeface="Arial"/>
              </a:rPr>
            </a:br>
            <a:r>
              <a:rPr lang="en-AU" b="1">
                <a:solidFill>
                  <a:srgbClr val="000000"/>
                </a:solidFill>
                <a:latin typeface="Calibri"/>
                <a:ea typeface="Calibri"/>
                <a:cs typeface="Calibri"/>
                <a:sym typeface="Calibri"/>
              </a:rPr>
              <a:t>Post COVID-19 </a:t>
            </a:r>
            <a:r>
              <a:rPr lang="en-AU" b="1">
                <a:latin typeface="Calibri"/>
                <a:ea typeface="Calibri"/>
                <a:cs typeface="Calibri"/>
                <a:sym typeface="Calibri"/>
              </a:rPr>
              <a:t>Health and </a:t>
            </a:r>
            <a:r>
              <a:rPr lang="en-AU" b="1">
                <a:solidFill>
                  <a:srgbClr val="000000"/>
                </a:solidFill>
                <a:latin typeface="Calibri"/>
                <a:ea typeface="Calibri"/>
                <a:cs typeface="Calibri"/>
                <a:sym typeface="Calibri"/>
              </a:rPr>
              <a:t>Wellness Tourism Future Directions</a:t>
            </a:r>
            <a:br>
              <a:rPr lang="en-AU" sz="4900">
                <a:latin typeface="Calibri"/>
                <a:ea typeface="Calibri"/>
                <a:cs typeface="Calibri"/>
                <a:sym typeface="Calibri"/>
              </a:rPr>
            </a:br>
            <a:endParaRPr sz="4900" b="1">
              <a:latin typeface="Calibri"/>
              <a:ea typeface="Calibri"/>
              <a:cs typeface="Calibri"/>
              <a:sym typeface="Calibri"/>
            </a:endParaRPr>
          </a:p>
        </p:txBody>
      </p:sp>
      <p:sp>
        <p:nvSpPr>
          <p:cNvPr id="178" name="Google Shape;178;p12"/>
          <p:cNvSpPr txBox="1">
            <a:spLocks noGrp="1"/>
          </p:cNvSpPr>
          <p:nvPr>
            <p:ph type="body" idx="1"/>
          </p:nvPr>
        </p:nvSpPr>
        <p:spPr>
          <a:xfrm>
            <a:off x="838200" y="1863358"/>
            <a:ext cx="10515600" cy="462951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AU"/>
              <a:t>In 2019 prior to the global pandemic outbreak, wellness tourism was worth an estimated USD $720 billion with a growth rate of 8.1% between 2017-2019, considered significant given the overall tourism growth rate at the same time was 5.2% </a:t>
            </a:r>
            <a:endParaRPr/>
          </a:p>
          <a:p>
            <a:pPr marL="0" lvl="0" indent="0" algn="r" rtl="0">
              <a:lnSpc>
                <a:spcPct val="90000"/>
              </a:lnSpc>
              <a:spcBef>
                <a:spcPts val="1000"/>
              </a:spcBef>
              <a:spcAft>
                <a:spcPts val="0"/>
              </a:spcAft>
              <a:buClr>
                <a:schemeClr val="dk1"/>
              </a:buClr>
              <a:buSzPts val="2800"/>
              <a:buNone/>
            </a:pPr>
            <a:r>
              <a:rPr lang="en-AU"/>
              <a:t>(Global Wellness Institute, 2021).</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Post Covid-19 pandemic trends suggest that people are more concerned about their health and more ready to embrace lifestyle changes that contribute to increased health and wellness </a:t>
            </a:r>
            <a:endParaRPr/>
          </a:p>
          <a:p>
            <a:pPr marL="0" lvl="0" indent="0" algn="r" rtl="0">
              <a:lnSpc>
                <a:spcPct val="90000"/>
              </a:lnSpc>
              <a:spcBef>
                <a:spcPts val="1000"/>
              </a:spcBef>
              <a:spcAft>
                <a:spcPts val="0"/>
              </a:spcAft>
              <a:buClr>
                <a:schemeClr val="dk1"/>
              </a:buClr>
              <a:buSzPts val="2800"/>
              <a:buNone/>
            </a:pPr>
            <a:r>
              <a:rPr lang="en-AU"/>
              <a:t>(Broom, 2022). </a:t>
            </a:r>
            <a:endParaRPr/>
          </a:p>
        </p:txBody>
      </p:sp>
      <p:sp>
        <p:nvSpPr>
          <p:cNvPr id="179" name="Google Shape;17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0000"/>
              </a:buClr>
              <a:buSzPct val="89795"/>
              <a:buFont typeface="Arial"/>
              <a:buNone/>
            </a:pPr>
            <a:br>
              <a:rPr lang="en-AU" b="1">
                <a:solidFill>
                  <a:srgbClr val="000000"/>
                </a:solidFill>
                <a:latin typeface="Arial"/>
                <a:ea typeface="Arial"/>
                <a:cs typeface="Arial"/>
                <a:sym typeface="Arial"/>
              </a:rPr>
            </a:br>
            <a:r>
              <a:rPr lang="en-AU" b="1">
                <a:solidFill>
                  <a:srgbClr val="000000"/>
                </a:solidFill>
                <a:latin typeface="Calibri"/>
                <a:ea typeface="Calibri"/>
                <a:cs typeface="Calibri"/>
                <a:sym typeface="Calibri"/>
              </a:rPr>
              <a:t>Post COVID-19 </a:t>
            </a:r>
            <a:r>
              <a:rPr lang="en-AU" b="1">
                <a:latin typeface="Calibri"/>
                <a:ea typeface="Calibri"/>
                <a:cs typeface="Calibri"/>
                <a:sym typeface="Calibri"/>
              </a:rPr>
              <a:t>Health and </a:t>
            </a:r>
            <a:r>
              <a:rPr lang="en-AU" b="1">
                <a:solidFill>
                  <a:srgbClr val="000000"/>
                </a:solidFill>
                <a:latin typeface="Calibri"/>
                <a:ea typeface="Calibri"/>
                <a:cs typeface="Calibri"/>
                <a:sym typeface="Calibri"/>
              </a:rPr>
              <a:t>Wellness Tourism Future Directions</a:t>
            </a:r>
            <a:br>
              <a:rPr lang="en-AU" sz="4900">
                <a:latin typeface="Calibri"/>
                <a:ea typeface="Calibri"/>
                <a:cs typeface="Calibri"/>
                <a:sym typeface="Calibri"/>
              </a:rPr>
            </a:br>
            <a:endParaRPr sz="4900" b="1">
              <a:latin typeface="Calibri"/>
              <a:ea typeface="Calibri"/>
              <a:cs typeface="Calibri"/>
              <a:sym typeface="Calibri"/>
            </a:endParaRPr>
          </a:p>
        </p:txBody>
      </p:sp>
      <p:sp>
        <p:nvSpPr>
          <p:cNvPr id="186" name="Google Shape;186;p13"/>
          <p:cNvSpPr txBox="1">
            <a:spLocks noGrp="1"/>
          </p:cNvSpPr>
          <p:nvPr>
            <p:ph type="body" idx="1"/>
          </p:nvPr>
        </p:nvSpPr>
        <p:spPr>
          <a:xfrm>
            <a:off x="838200" y="1863358"/>
            <a:ext cx="10515600" cy="462951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AU"/>
              <a:t>Wellness and health providers may move more into the diagnostic and coaching space, providing a consumer centred approach to long term health. </a:t>
            </a:r>
            <a:endParaRPr/>
          </a:p>
          <a:p>
            <a:pPr marL="228600" lvl="0" indent="-228600" algn="l" rtl="0">
              <a:lnSpc>
                <a:spcPct val="90000"/>
              </a:lnSpc>
              <a:spcBef>
                <a:spcPts val="1000"/>
              </a:spcBef>
              <a:spcAft>
                <a:spcPts val="0"/>
              </a:spcAft>
              <a:buClr>
                <a:schemeClr val="dk1"/>
              </a:buClr>
              <a:buSzPts val="2800"/>
              <a:buChar char="•"/>
            </a:pPr>
            <a:r>
              <a:rPr lang="en-AU"/>
              <a:t>Technology continues to be the way of the future </a:t>
            </a:r>
            <a:endParaRPr/>
          </a:p>
          <a:p>
            <a:pPr marL="228600" lvl="0" indent="-228600" algn="l" rtl="0">
              <a:lnSpc>
                <a:spcPct val="90000"/>
              </a:lnSpc>
              <a:spcBef>
                <a:spcPts val="1000"/>
              </a:spcBef>
              <a:spcAft>
                <a:spcPts val="0"/>
              </a:spcAft>
              <a:buClr>
                <a:schemeClr val="dk1"/>
              </a:buClr>
              <a:buSzPts val="2800"/>
              <a:buChar char="•"/>
            </a:pPr>
            <a:r>
              <a:rPr lang="en-AU"/>
              <a:t>Providers will need to gauge where their consumers are at regarding digital use and receptiveness </a:t>
            </a:r>
            <a:endParaRPr/>
          </a:p>
          <a:p>
            <a:pPr marL="228600" lvl="0" indent="-228600" algn="l" rtl="0">
              <a:lnSpc>
                <a:spcPct val="90000"/>
              </a:lnSpc>
              <a:spcBef>
                <a:spcPts val="1000"/>
              </a:spcBef>
              <a:spcAft>
                <a:spcPts val="0"/>
              </a:spcAft>
              <a:buClr>
                <a:schemeClr val="dk1"/>
              </a:buClr>
              <a:buSzPts val="2800"/>
              <a:buChar char="•"/>
            </a:pPr>
            <a:r>
              <a:rPr lang="en-AU"/>
              <a:t>Ensure their offerings match those of their targeted markets</a:t>
            </a:r>
            <a:endParaRPr/>
          </a:p>
        </p:txBody>
      </p:sp>
      <p:sp>
        <p:nvSpPr>
          <p:cNvPr id="187" name="Google Shape;18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0000"/>
              </a:buClr>
              <a:buSzPct val="89795"/>
              <a:buFont typeface="Arial"/>
              <a:buNone/>
            </a:pPr>
            <a:br>
              <a:rPr lang="en-AU" b="1">
                <a:solidFill>
                  <a:srgbClr val="000000"/>
                </a:solidFill>
                <a:latin typeface="Arial"/>
                <a:ea typeface="Arial"/>
                <a:cs typeface="Arial"/>
                <a:sym typeface="Arial"/>
              </a:rPr>
            </a:br>
            <a:r>
              <a:rPr lang="en-AU" b="1">
                <a:solidFill>
                  <a:srgbClr val="000000"/>
                </a:solidFill>
                <a:latin typeface="Calibri"/>
                <a:ea typeface="Calibri"/>
                <a:cs typeface="Calibri"/>
                <a:sym typeface="Calibri"/>
              </a:rPr>
              <a:t>Post COVID-19 </a:t>
            </a:r>
            <a:r>
              <a:rPr lang="en-AU" b="1">
                <a:latin typeface="Calibri"/>
                <a:ea typeface="Calibri"/>
                <a:cs typeface="Calibri"/>
                <a:sym typeface="Calibri"/>
              </a:rPr>
              <a:t>Health and </a:t>
            </a:r>
            <a:r>
              <a:rPr lang="en-AU" b="1">
                <a:solidFill>
                  <a:srgbClr val="000000"/>
                </a:solidFill>
                <a:latin typeface="Calibri"/>
                <a:ea typeface="Calibri"/>
                <a:cs typeface="Calibri"/>
                <a:sym typeface="Calibri"/>
              </a:rPr>
              <a:t>Wellness Tourism Future Directions</a:t>
            </a:r>
            <a:br>
              <a:rPr lang="en-AU" sz="4900">
                <a:latin typeface="Calibri"/>
                <a:ea typeface="Calibri"/>
                <a:cs typeface="Calibri"/>
                <a:sym typeface="Calibri"/>
              </a:rPr>
            </a:br>
            <a:endParaRPr sz="4900" b="1">
              <a:latin typeface="Calibri"/>
              <a:ea typeface="Calibri"/>
              <a:cs typeface="Calibri"/>
              <a:sym typeface="Calibri"/>
            </a:endParaRPr>
          </a:p>
        </p:txBody>
      </p:sp>
      <p:sp>
        <p:nvSpPr>
          <p:cNvPr id="194" name="Google Shape;194;p14"/>
          <p:cNvSpPr txBox="1">
            <a:spLocks noGrp="1"/>
          </p:cNvSpPr>
          <p:nvPr>
            <p:ph type="body" idx="1"/>
          </p:nvPr>
        </p:nvSpPr>
        <p:spPr>
          <a:xfrm>
            <a:off x="838200" y="1863358"/>
            <a:ext cx="10515600" cy="462951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AU"/>
              <a:t>Future wellness tourism trends are predicted to incorporate the following:</a:t>
            </a:r>
            <a:endParaRPr/>
          </a:p>
          <a:p>
            <a:pPr marL="228600" lvl="0" indent="-228600" algn="l" rtl="0">
              <a:lnSpc>
                <a:spcPct val="90000"/>
              </a:lnSpc>
              <a:spcBef>
                <a:spcPts val="1000"/>
              </a:spcBef>
              <a:spcAft>
                <a:spcPts val="0"/>
              </a:spcAft>
              <a:buClr>
                <a:schemeClr val="dk1"/>
              </a:buClr>
              <a:buSzPts val="2800"/>
              <a:buChar char="•"/>
            </a:pPr>
            <a:r>
              <a:rPr lang="en-AU"/>
              <a:t>Immune boosting treatments</a:t>
            </a:r>
            <a:endParaRPr/>
          </a:p>
          <a:p>
            <a:pPr marL="228600" lvl="0" indent="-228600" algn="l" rtl="0">
              <a:lnSpc>
                <a:spcPct val="90000"/>
              </a:lnSpc>
              <a:spcBef>
                <a:spcPts val="1000"/>
              </a:spcBef>
              <a:spcAft>
                <a:spcPts val="0"/>
              </a:spcAft>
              <a:buClr>
                <a:schemeClr val="dk1"/>
              </a:buClr>
              <a:buSzPts val="2800"/>
              <a:buChar char="•"/>
            </a:pPr>
            <a:r>
              <a:rPr lang="en-AU"/>
              <a:t>Nature therapy and green exercise</a:t>
            </a:r>
            <a:endParaRPr/>
          </a:p>
          <a:p>
            <a:pPr marL="228600" lvl="0" indent="-228600" algn="l" rtl="0">
              <a:lnSpc>
                <a:spcPct val="90000"/>
              </a:lnSpc>
              <a:spcBef>
                <a:spcPts val="1000"/>
              </a:spcBef>
              <a:spcAft>
                <a:spcPts val="0"/>
              </a:spcAft>
              <a:buClr>
                <a:schemeClr val="dk1"/>
              </a:buClr>
              <a:buSzPts val="2800"/>
              <a:buChar char="•"/>
            </a:pPr>
            <a:r>
              <a:rPr lang="en-AU"/>
              <a:t>Addressing stress, anxiety and depression via technology developments</a:t>
            </a:r>
            <a:endParaRPr/>
          </a:p>
          <a:p>
            <a:pPr marL="228600" lvl="0" indent="-228600" algn="l" rtl="0">
              <a:lnSpc>
                <a:spcPct val="90000"/>
              </a:lnSpc>
              <a:spcBef>
                <a:spcPts val="1000"/>
              </a:spcBef>
              <a:spcAft>
                <a:spcPts val="0"/>
              </a:spcAft>
              <a:buClr>
                <a:schemeClr val="dk1"/>
              </a:buClr>
              <a:buSzPts val="2800"/>
              <a:buChar char="•"/>
            </a:pPr>
            <a:r>
              <a:rPr lang="en-AU"/>
              <a:t>Sleep and deep relaxation (sleep health)</a:t>
            </a:r>
            <a:endParaRPr/>
          </a:p>
          <a:p>
            <a:pPr marL="228600" lvl="0" indent="-228600" algn="l" rtl="0">
              <a:lnSpc>
                <a:spcPct val="90000"/>
              </a:lnSpc>
              <a:spcBef>
                <a:spcPts val="1000"/>
              </a:spcBef>
              <a:spcAft>
                <a:spcPts val="0"/>
              </a:spcAft>
              <a:buClr>
                <a:schemeClr val="dk1"/>
              </a:buClr>
              <a:buSzPts val="2800"/>
              <a:buChar char="•"/>
            </a:pPr>
            <a:r>
              <a:rPr lang="en-AU"/>
              <a:t> Medical travel, inclusive of hair and eyebrow transplants</a:t>
            </a:r>
            <a:endParaRPr/>
          </a:p>
          <a:p>
            <a:pPr marL="228600" lvl="0" indent="-228600" algn="l" rtl="0">
              <a:lnSpc>
                <a:spcPct val="90000"/>
              </a:lnSpc>
              <a:spcBef>
                <a:spcPts val="1000"/>
              </a:spcBef>
              <a:spcAft>
                <a:spcPts val="0"/>
              </a:spcAft>
              <a:buClr>
                <a:schemeClr val="dk1"/>
              </a:buClr>
              <a:buSzPts val="2800"/>
              <a:buChar char="•"/>
            </a:pPr>
            <a:r>
              <a:rPr lang="en-AU"/>
              <a:t>Longevity</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195" name="Google Shape;19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0000"/>
              </a:buClr>
              <a:buSzPct val="89795"/>
              <a:buFont typeface="Arial"/>
              <a:buNone/>
            </a:pPr>
            <a:br>
              <a:rPr lang="en-AU" b="1">
                <a:solidFill>
                  <a:srgbClr val="000000"/>
                </a:solidFill>
                <a:latin typeface="Arial"/>
                <a:ea typeface="Arial"/>
                <a:cs typeface="Arial"/>
                <a:sym typeface="Arial"/>
              </a:rPr>
            </a:br>
            <a:r>
              <a:rPr lang="en-AU" b="1">
                <a:solidFill>
                  <a:srgbClr val="000000"/>
                </a:solidFill>
                <a:latin typeface="Calibri"/>
                <a:ea typeface="Calibri"/>
                <a:cs typeface="Calibri"/>
                <a:sym typeface="Calibri"/>
              </a:rPr>
              <a:t>Challenges Affecting Health and Wellness Tourism</a:t>
            </a:r>
            <a:br>
              <a:rPr lang="en-AU" sz="4900">
                <a:latin typeface="Calibri"/>
                <a:ea typeface="Calibri"/>
                <a:cs typeface="Calibri"/>
                <a:sym typeface="Calibri"/>
              </a:rPr>
            </a:br>
            <a:endParaRPr sz="4900" b="1">
              <a:latin typeface="Calibri"/>
              <a:ea typeface="Calibri"/>
              <a:cs typeface="Calibri"/>
              <a:sym typeface="Calibri"/>
            </a:endParaRPr>
          </a:p>
        </p:txBody>
      </p:sp>
      <p:sp>
        <p:nvSpPr>
          <p:cNvPr id="202" name="Google Shape;202;p15"/>
          <p:cNvSpPr txBox="1">
            <a:spLocks noGrp="1"/>
          </p:cNvSpPr>
          <p:nvPr>
            <p:ph type="body" idx="1"/>
          </p:nvPr>
        </p:nvSpPr>
        <p:spPr>
          <a:xfrm>
            <a:off x="838200" y="1690688"/>
            <a:ext cx="10515600" cy="480218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AU"/>
              <a:t>Consideration needs to be made to some of the drawbacks or challenges affecting future health and wellbeing tourism related activities.</a:t>
            </a:r>
            <a:endParaRPr/>
          </a:p>
          <a:p>
            <a:pPr marL="228600" lvl="0" indent="-228600" algn="l" rtl="0">
              <a:lnSpc>
                <a:spcPct val="90000"/>
              </a:lnSpc>
              <a:spcBef>
                <a:spcPts val="1000"/>
              </a:spcBef>
              <a:spcAft>
                <a:spcPts val="0"/>
              </a:spcAft>
              <a:buClr>
                <a:schemeClr val="dk1"/>
              </a:buClr>
              <a:buSzPts val="2800"/>
              <a:buChar char="•"/>
            </a:pPr>
            <a:r>
              <a:rPr lang="en-AU"/>
              <a:t>A number of risks and social challenges may arise surrounding medical and health tourism related activities, especially when tourists are seeking care outside of their home countries. </a:t>
            </a:r>
            <a:endParaRPr/>
          </a:p>
          <a:p>
            <a:pPr marL="0" lvl="0" indent="0" algn="r" rtl="0">
              <a:lnSpc>
                <a:spcPct val="90000"/>
              </a:lnSpc>
              <a:spcBef>
                <a:spcPts val="1000"/>
              </a:spcBef>
              <a:spcAft>
                <a:spcPts val="0"/>
              </a:spcAft>
              <a:buClr>
                <a:schemeClr val="dk1"/>
              </a:buClr>
              <a:buSzPts val="2800"/>
              <a:buNone/>
            </a:pPr>
            <a:r>
              <a:rPr lang="en-AU"/>
              <a:t>(Gan and Frederick, 2015)</a:t>
            </a:r>
            <a:endParaRPr/>
          </a:p>
          <a:p>
            <a:pPr marL="228600" lvl="0" indent="-228600" algn="l" rtl="0">
              <a:lnSpc>
                <a:spcPct val="90000"/>
              </a:lnSpc>
              <a:spcBef>
                <a:spcPts val="1000"/>
              </a:spcBef>
              <a:spcAft>
                <a:spcPts val="0"/>
              </a:spcAft>
              <a:buClr>
                <a:schemeClr val="dk1"/>
              </a:buClr>
              <a:buSzPts val="2800"/>
              <a:buChar char="•"/>
            </a:pPr>
            <a:r>
              <a:rPr lang="en-AU"/>
              <a:t>Expectations around quality may not be matched between the provider and tourist.</a:t>
            </a:r>
            <a:endParaRPr/>
          </a:p>
          <a:p>
            <a:pPr marL="228600" lvl="0" indent="-228600" algn="l" rtl="0">
              <a:lnSpc>
                <a:spcPct val="90000"/>
              </a:lnSpc>
              <a:spcBef>
                <a:spcPts val="1000"/>
              </a:spcBef>
              <a:spcAft>
                <a:spcPts val="0"/>
              </a:spcAft>
              <a:buClr>
                <a:schemeClr val="dk1"/>
              </a:buClr>
              <a:buSzPts val="2800"/>
              <a:buChar char="•"/>
            </a:pPr>
            <a:r>
              <a:rPr lang="en-AU"/>
              <a:t>Patient safety a key concern.</a:t>
            </a:r>
            <a:endParaRPr/>
          </a:p>
        </p:txBody>
      </p:sp>
      <p:sp>
        <p:nvSpPr>
          <p:cNvPr id="203" name="Google Shape;203;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0000"/>
              </a:buClr>
              <a:buSzPct val="89795"/>
              <a:buFont typeface="Arial"/>
              <a:buNone/>
            </a:pPr>
            <a:br>
              <a:rPr lang="en-AU" b="1">
                <a:solidFill>
                  <a:srgbClr val="000000"/>
                </a:solidFill>
                <a:latin typeface="Arial"/>
                <a:ea typeface="Arial"/>
                <a:cs typeface="Arial"/>
                <a:sym typeface="Arial"/>
              </a:rPr>
            </a:br>
            <a:r>
              <a:rPr lang="en-AU" b="1">
                <a:solidFill>
                  <a:srgbClr val="000000"/>
                </a:solidFill>
                <a:latin typeface="Calibri"/>
                <a:ea typeface="Calibri"/>
                <a:cs typeface="Calibri"/>
                <a:sym typeface="Calibri"/>
              </a:rPr>
              <a:t>Challenges Affecting Health and Wellness Tourism</a:t>
            </a:r>
            <a:br>
              <a:rPr lang="en-AU" sz="4900">
                <a:latin typeface="Calibri"/>
                <a:ea typeface="Calibri"/>
                <a:cs typeface="Calibri"/>
                <a:sym typeface="Calibri"/>
              </a:rPr>
            </a:br>
            <a:endParaRPr sz="4900" b="1">
              <a:latin typeface="Calibri"/>
              <a:ea typeface="Calibri"/>
              <a:cs typeface="Calibri"/>
              <a:sym typeface="Calibri"/>
            </a:endParaRPr>
          </a:p>
        </p:txBody>
      </p:sp>
      <p:sp>
        <p:nvSpPr>
          <p:cNvPr id="210" name="Google Shape;210;p16"/>
          <p:cNvSpPr txBox="1">
            <a:spLocks noGrp="1"/>
          </p:cNvSpPr>
          <p:nvPr>
            <p:ph type="body" idx="1"/>
          </p:nvPr>
        </p:nvSpPr>
        <p:spPr>
          <a:xfrm>
            <a:off x="838200" y="1863358"/>
            <a:ext cx="10515600" cy="462951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000000"/>
              </a:buClr>
              <a:buSzPts val="2800"/>
              <a:buChar char="•"/>
            </a:pPr>
            <a:r>
              <a:rPr lang="en-AU">
                <a:solidFill>
                  <a:srgbClr val="000000"/>
                </a:solidFill>
              </a:rPr>
              <a:t>Environmental and climate crisis risks which may ultimately threaten wellness tourism destinations, their services and associated products</a:t>
            </a:r>
            <a:r>
              <a:rPr lang="en-AU"/>
              <a:t>.</a:t>
            </a:r>
            <a:r>
              <a:rPr lang="en-AU">
                <a:solidFill>
                  <a:srgbClr val="000000"/>
                </a:solidFill>
              </a:rPr>
              <a:t> </a:t>
            </a:r>
            <a:endParaRPr/>
          </a:p>
          <a:p>
            <a:pPr marL="228600" lvl="0" indent="-228600" algn="l" rtl="0">
              <a:lnSpc>
                <a:spcPct val="90000"/>
              </a:lnSpc>
              <a:spcBef>
                <a:spcPts val="1000"/>
              </a:spcBef>
              <a:spcAft>
                <a:spcPts val="0"/>
              </a:spcAft>
              <a:buClr>
                <a:schemeClr val="dk1"/>
              </a:buClr>
              <a:buSzPts val="2800"/>
              <a:buChar char="•"/>
            </a:pPr>
            <a:r>
              <a:rPr lang="en-AU"/>
              <a:t>I</a:t>
            </a:r>
            <a:r>
              <a:rPr lang="en-AU">
                <a:solidFill>
                  <a:srgbClr val="000000"/>
                </a:solidFill>
              </a:rPr>
              <a:t>nadequately qualified social media and celebrity influencers who share wellness concepts.</a:t>
            </a:r>
            <a:endParaRPr/>
          </a:p>
          <a:p>
            <a:pPr marL="228600" lvl="0" indent="-228600" algn="l" rtl="0">
              <a:lnSpc>
                <a:spcPct val="90000"/>
              </a:lnSpc>
              <a:spcBef>
                <a:spcPts val="1000"/>
              </a:spcBef>
              <a:spcAft>
                <a:spcPts val="0"/>
              </a:spcAft>
              <a:buClr>
                <a:srgbClr val="000000"/>
              </a:buClr>
              <a:buSzPts val="2800"/>
              <a:buChar char="•"/>
            </a:pPr>
            <a:r>
              <a:rPr lang="en-AU">
                <a:solidFill>
                  <a:srgbClr val="000000"/>
                </a:solidFill>
              </a:rPr>
              <a:t>Geopolitical developments that </a:t>
            </a:r>
            <a:r>
              <a:rPr lang="en-AU"/>
              <a:t>impact</a:t>
            </a:r>
            <a:r>
              <a:rPr lang="en-AU">
                <a:solidFill>
                  <a:srgbClr val="000000"/>
                </a:solidFill>
              </a:rPr>
              <a:t> the movement of people, ideas, investments, and technology are also factors </a:t>
            </a:r>
            <a:r>
              <a:rPr lang="en-AU"/>
              <a:t>to be taken into account.</a:t>
            </a:r>
            <a:endParaRPr/>
          </a:p>
          <a:p>
            <a:pPr marL="0" lvl="0" indent="0" algn="r" rtl="0">
              <a:lnSpc>
                <a:spcPct val="90000"/>
              </a:lnSpc>
              <a:spcBef>
                <a:spcPts val="1000"/>
              </a:spcBef>
              <a:spcAft>
                <a:spcPts val="0"/>
              </a:spcAft>
              <a:buClr>
                <a:srgbClr val="000000"/>
              </a:buClr>
              <a:buSzPts val="2800"/>
              <a:buNone/>
            </a:pPr>
            <a:r>
              <a:rPr lang="en-AU">
                <a:solidFill>
                  <a:srgbClr val="000000"/>
                </a:solidFill>
              </a:rPr>
              <a:t>(Berg, 2023)</a:t>
            </a:r>
            <a:endParaRPr/>
          </a:p>
          <a:p>
            <a:pPr marL="228600" lvl="0" indent="-50800" algn="l" rtl="0">
              <a:lnSpc>
                <a:spcPct val="90000"/>
              </a:lnSpc>
              <a:spcBef>
                <a:spcPts val="1000"/>
              </a:spcBef>
              <a:spcAft>
                <a:spcPts val="0"/>
              </a:spcAft>
              <a:buClr>
                <a:schemeClr val="dk1"/>
              </a:buClr>
              <a:buSzPts val="2800"/>
              <a:buNone/>
            </a:pPr>
            <a:endParaRPr/>
          </a:p>
        </p:txBody>
      </p:sp>
      <p:sp>
        <p:nvSpPr>
          <p:cNvPr id="211" name="Google Shape;21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Summary</a:t>
            </a:r>
            <a:endParaRPr/>
          </a:p>
        </p:txBody>
      </p:sp>
      <p:sp>
        <p:nvSpPr>
          <p:cNvPr id="218" name="Google Shape;218;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Health and wellness encompasses a broad range of terms, categories, products and services.</a:t>
            </a:r>
            <a:endParaRPr/>
          </a:p>
          <a:p>
            <a:pPr marL="228600" lvl="0" indent="-228600" algn="l" rtl="0">
              <a:lnSpc>
                <a:spcPct val="100000"/>
              </a:lnSpc>
              <a:spcBef>
                <a:spcPts val="1000"/>
              </a:spcBef>
              <a:spcAft>
                <a:spcPts val="0"/>
              </a:spcAft>
              <a:buClr>
                <a:schemeClr val="dk1"/>
              </a:buClr>
              <a:buSzPts val="2800"/>
              <a:buChar char="•"/>
            </a:pPr>
            <a:r>
              <a:rPr lang="en-AU"/>
              <a:t>While traditional health destinations remain popular, new emerging destinations are beginning to capitalise on the health and wellness aspect. </a:t>
            </a:r>
            <a:endParaRPr/>
          </a:p>
          <a:p>
            <a:pPr marL="228600" lvl="0" indent="-228600" algn="l" rtl="0">
              <a:lnSpc>
                <a:spcPct val="100000"/>
              </a:lnSpc>
              <a:spcBef>
                <a:spcPts val="1000"/>
              </a:spcBef>
              <a:spcAft>
                <a:spcPts val="0"/>
              </a:spcAft>
              <a:buClr>
                <a:schemeClr val="dk1"/>
              </a:buClr>
              <a:buSzPts val="2800"/>
              <a:buChar char="•"/>
            </a:pPr>
            <a:r>
              <a:rPr lang="en-AU"/>
              <a:t>Post Covid pandemic, health and wellness has become even more so a high priority in the future.</a:t>
            </a:r>
            <a:endParaRPr/>
          </a:p>
        </p:txBody>
      </p:sp>
      <p:sp>
        <p:nvSpPr>
          <p:cNvPr id="219" name="Google Shape;21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8"/>
          <p:cNvSpPr txBox="1">
            <a:spLocks noGrp="1"/>
          </p:cNvSpPr>
          <p:nvPr>
            <p:ph type="title"/>
          </p:nvPr>
        </p:nvSpPr>
        <p:spPr>
          <a:xfrm>
            <a:off x="838200" y="136525"/>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Case Study</a:t>
            </a:r>
            <a:endParaRPr/>
          </a:p>
        </p:txBody>
      </p:sp>
      <p:sp>
        <p:nvSpPr>
          <p:cNvPr id="225" name="Google Shape;225;p18"/>
          <p:cNvSpPr txBox="1">
            <a:spLocks noGrp="1"/>
          </p:cNvSpPr>
          <p:nvPr>
            <p:ph type="body" idx="1"/>
          </p:nvPr>
        </p:nvSpPr>
        <p:spPr>
          <a:xfrm>
            <a:off x="838200" y="1116281"/>
            <a:ext cx="10814538" cy="524006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AU" b="1"/>
              <a:t>Case Study: </a:t>
            </a:r>
            <a:r>
              <a:rPr lang="en-AU"/>
              <a:t>The potential role of health, wellness and medical tourism in facilitating life longevity</a:t>
            </a:r>
            <a:endParaRPr/>
          </a:p>
          <a:p>
            <a:pPr marL="0" lvl="0" indent="0" algn="l" rtl="0">
              <a:lnSpc>
                <a:spcPct val="90000"/>
              </a:lnSpc>
              <a:spcBef>
                <a:spcPts val="1000"/>
              </a:spcBef>
              <a:spcAft>
                <a:spcPts val="0"/>
              </a:spcAft>
              <a:buClr>
                <a:schemeClr val="dk1"/>
              </a:buClr>
              <a:buSzPts val="2800"/>
              <a:buNone/>
            </a:pPr>
            <a:endParaRPr b="1"/>
          </a:p>
          <a:p>
            <a:pPr marL="0" lvl="0" indent="0" algn="l" rtl="0">
              <a:lnSpc>
                <a:spcPct val="90000"/>
              </a:lnSpc>
              <a:spcBef>
                <a:spcPts val="1000"/>
              </a:spcBef>
              <a:spcAft>
                <a:spcPts val="0"/>
              </a:spcAft>
              <a:buClr>
                <a:schemeClr val="dk1"/>
              </a:buClr>
              <a:buSzPts val="2800"/>
              <a:buNone/>
            </a:pPr>
            <a:r>
              <a:rPr lang="en-AU" b="1"/>
              <a:t>Discussion Questions:</a:t>
            </a:r>
            <a:endParaRPr/>
          </a:p>
          <a:p>
            <a:pPr marL="514350" lvl="0" indent="-514350" algn="l" rtl="0">
              <a:lnSpc>
                <a:spcPct val="90000"/>
              </a:lnSpc>
              <a:spcBef>
                <a:spcPts val="1000"/>
              </a:spcBef>
              <a:spcAft>
                <a:spcPts val="0"/>
              </a:spcAft>
              <a:buClr>
                <a:schemeClr val="dk1"/>
              </a:buClr>
              <a:buSzPts val="2800"/>
              <a:buFont typeface="Calibri"/>
              <a:buAutoNum type="arabicPeriod"/>
            </a:pPr>
            <a:r>
              <a:rPr lang="en-AU"/>
              <a:t>Do you think we will ever get to a point where humans will be able to live forever? Why/why not?</a:t>
            </a:r>
            <a:endParaRPr/>
          </a:p>
          <a:p>
            <a:pPr marL="514350" lvl="0" indent="-514350" algn="l" rtl="0">
              <a:lnSpc>
                <a:spcPct val="90000"/>
              </a:lnSpc>
              <a:spcBef>
                <a:spcPts val="1000"/>
              </a:spcBef>
              <a:spcAft>
                <a:spcPts val="0"/>
              </a:spcAft>
              <a:buClr>
                <a:schemeClr val="dk1"/>
              </a:buClr>
              <a:buSzPts val="2800"/>
              <a:buFont typeface="Calibri"/>
              <a:buAutoNum type="arabicPeriod"/>
            </a:pPr>
            <a:r>
              <a:rPr lang="en-AU"/>
              <a:t>If humans do eventually become immortal, what societal consequences may result? </a:t>
            </a:r>
            <a:endParaRPr/>
          </a:p>
          <a:p>
            <a:pPr marL="514350" lvl="0" indent="-514350" algn="l" rtl="0">
              <a:lnSpc>
                <a:spcPct val="90000"/>
              </a:lnSpc>
              <a:spcBef>
                <a:spcPts val="1000"/>
              </a:spcBef>
              <a:spcAft>
                <a:spcPts val="0"/>
              </a:spcAft>
              <a:buClr>
                <a:schemeClr val="dk1"/>
              </a:buClr>
              <a:buSzPts val="2800"/>
              <a:buFont typeface="Calibri"/>
              <a:buAutoNum type="arabicPeriod"/>
            </a:pPr>
            <a:r>
              <a:rPr lang="en-AU"/>
              <a:t>What future opportunities exist for the health and wellness tourism sector in relation to increased longevity demand?</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
        <p:nvSpPr>
          <p:cNvPr id="226" name="Google Shape;22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8" name="Google Shape;98;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Introduction</a:t>
            </a:r>
            <a:endParaRPr/>
          </a:p>
          <a:p>
            <a:pPr marL="228600" lvl="0" indent="-228600" algn="l" rtl="0">
              <a:lnSpc>
                <a:spcPct val="100000"/>
              </a:lnSpc>
              <a:spcBef>
                <a:spcPts val="1000"/>
              </a:spcBef>
              <a:spcAft>
                <a:spcPts val="0"/>
              </a:spcAft>
              <a:buClr>
                <a:schemeClr val="dk1"/>
              </a:buClr>
              <a:buSzPts val="2800"/>
              <a:buChar char="•"/>
            </a:pPr>
            <a:r>
              <a:rPr lang="en-AU"/>
              <a:t>Defining health, wellness, spa and medical tourism</a:t>
            </a:r>
            <a:endParaRPr/>
          </a:p>
          <a:p>
            <a:pPr marL="228600" lvl="0" indent="-228600" algn="l" rtl="0">
              <a:lnSpc>
                <a:spcPct val="100000"/>
              </a:lnSpc>
              <a:spcBef>
                <a:spcPts val="1000"/>
              </a:spcBef>
              <a:spcAft>
                <a:spcPts val="0"/>
              </a:spcAft>
              <a:buClr>
                <a:schemeClr val="dk1"/>
              </a:buClr>
              <a:buSzPts val="2800"/>
              <a:buChar char="•"/>
            </a:pPr>
            <a:r>
              <a:rPr lang="en-AU"/>
              <a:t>Development of health and wellness tourism</a:t>
            </a:r>
            <a:endParaRPr/>
          </a:p>
          <a:p>
            <a:pPr marL="228600" lvl="0" indent="-228600" algn="l" rtl="0">
              <a:lnSpc>
                <a:spcPct val="100000"/>
              </a:lnSpc>
              <a:spcBef>
                <a:spcPts val="1000"/>
              </a:spcBef>
              <a:spcAft>
                <a:spcPts val="0"/>
              </a:spcAft>
              <a:buClr>
                <a:schemeClr val="dk1"/>
              </a:buClr>
              <a:buSzPts val="2800"/>
              <a:buChar char="•"/>
            </a:pPr>
            <a:r>
              <a:rPr lang="en-AU"/>
              <a:t>Post COVID-19 Health and Wellness Tourism Future Directions</a:t>
            </a:r>
            <a:endParaRPr/>
          </a:p>
          <a:p>
            <a:pPr marL="228600" lvl="0" indent="-228600" algn="l" rtl="0">
              <a:lnSpc>
                <a:spcPct val="100000"/>
              </a:lnSpc>
              <a:spcBef>
                <a:spcPts val="1000"/>
              </a:spcBef>
              <a:spcAft>
                <a:spcPts val="0"/>
              </a:spcAft>
              <a:buClr>
                <a:schemeClr val="dk1"/>
              </a:buClr>
              <a:buSzPts val="2800"/>
              <a:buChar char="•"/>
            </a:pPr>
            <a:r>
              <a:rPr lang="en-AU"/>
              <a:t>Challenges Affecting Health and Wellness Tourism</a:t>
            </a:r>
            <a:endParaRPr/>
          </a:p>
          <a:p>
            <a:pPr marL="228600" lvl="0" indent="-228600" algn="l" rtl="0">
              <a:lnSpc>
                <a:spcPct val="100000"/>
              </a:lnSpc>
              <a:spcBef>
                <a:spcPts val="1000"/>
              </a:spcBef>
              <a:spcAft>
                <a:spcPts val="0"/>
              </a:spcAft>
              <a:buClr>
                <a:schemeClr val="dk1"/>
              </a:buClr>
              <a:buSzPts val="2800"/>
              <a:buChar char="•"/>
            </a:pPr>
            <a:r>
              <a:rPr lang="en-AU"/>
              <a:t>Summary</a:t>
            </a:r>
            <a:endParaRPr/>
          </a:p>
          <a:p>
            <a:pPr marL="228600" lvl="0" indent="-228600" algn="l" rtl="0">
              <a:lnSpc>
                <a:spcPct val="100000"/>
              </a:lnSpc>
              <a:spcBef>
                <a:spcPts val="1000"/>
              </a:spcBef>
              <a:spcAft>
                <a:spcPts val="0"/>
              </a:spcAft>
              <a:buClr>
                <a:schemeClr val="dk1"/>
              </a:buClr>
              <a:buSzPts val="2800"/>
              <a:buChar char="•"/>
            </a:pPr>
            <a:r>
              <a:rPr lang="en-AU"/>
              <a:t>Case study</a:t>
            </a:r>
            <a:endParaRPr/>
          </a:p>
        </p:txBody>
      </p:sp>
      <p:sp>
        <p:nvSpPr>
          <p:cNvPr id="99" name="Google Shape;9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6" name="Google Shape;106;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600"/>
              <a:buChar char="•"/>
            </a:pPr>
            <a:r>
              <a:rPr lang="en-AU" sz="2600"/>
              <a:t> Wellness tourism was considered one of the fastest growing wellness economy sectors prior to 2020 and despite being negatively impacted by the global pandemic, it is predicted to grow by 16.6% annually over the next three years </a:t>
            </a:r>
            <a:endParaRPr/>
          </a:p>
          <a:p>
            <a:pPr marL="0" lvl="0" indent="0" algn="r" rtl="0">
              <a:lnSpc>
                <a:spcPct val="100000"/>
              </a:lnSpc>
              <a:spcBef>
                <a:spcPts val="300"/>
              </a:spcBef>
              <a:spcAft>
                <a:spcPts val="0"/>
              </a:spcAft>
              <a:buClr>
                <a:schemeClr val="dk1"/>
              </a:buClr>
              <a:buSzPts val="2600"/>
              <a:buNone/>
            </a:pPr>
            <a:r>
              <a:rPr lang="en-AU" sz="2600"/>
              <a:t>(Global Wellness Institute, 2023). </a:t>
            </a:r>
            <a:endParaRPr/>
          </a:p>
          <a:p>
            <a:pPr marL="228600" lvl="0" indent="-63500" algn="l" rtl="0">
              <a:lnSpc>
                <a:spcPct val="100000"/>
              </a:lnSpc>
              <a:spcBef>
                <a:spcPts val="300"/>
              </a:spcBef>
              <a:spcAft>
                <a:spcPts val="0"/>
              </a:spcAft>
              <a:buClr>
                <a:schemeClr val="dk1"/>
              </a:buClr>
              <a:buSzPts val="2600"/>
              <a:buNone/>
            </a:pPr>
            <a:endParaRPr sz="2600"/>
          </a:p>
          <a:p>
            <a:pPr marL="228600" lvl="0" indent="-228600" algn="l" rtl="0">
              <a:lnSpc>
                <a:spcPct val="90000"/>
              </a:lnSpc>
              <a:spcBef>
                <a:spcPts val="1000"/>
              </a:spcBef>
              <a:spcAft>
                <a:spcPts val="0"/>
              </a:spcAft>
              <a:buClr>
                <a:schemeClr val="dk1"/>
              </a:buClr>
              <a:buSzPts val="2800"/>
              <a:buChar char="•"/>
            </a:pPr>
            <a:r>
              <a:rPr lang="en-AU"/>
              <a:t>The reason for this exponential growth is attributed to wellbeing being an essential factor which helps shape people’s lives, as well as being increasingly influential in patterns of consumption and production. </a:t>
            </a:r>
            <a:endParaRPr/>
          </a:p>
          <a:p>
            <a:pPr marL="228600" lvl="0" indent="-50800" algn="l" rtl="0">
              <a:lnSpc>
                <a:spcPct val="90000"/>
              </a:lnSpc>
              <a:spcBef>
                <a:spcPts val="1000"/>
              </a:spcBef>
              <a:spcAft>
                <a:spcPts val="0"/>
              </a:spcAft>
              <a:buClr>
                <a:schemeClr val="dk1"/>
              </a:buClr>
              <a:buSzPts val="2800"/>
              <a:buNone/>
            </a:pPr>
            <a:endParaRPr/>
          </a:p>
        </p:txBody>
      </p:sp>
      <p:sp>
        <p:nvSpPr>
          <p:cNvPr id="107" name="Google Shape;107;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Defining Health, Wellness, Spa and Medical Tourism</a:t>
            </a:r>
            <a:endParaRPr/>
          </a:p>
        </p:txBody>
      </p:sp>
      <p:sp>
        <p:nvSpPr>
          <p:cNvPr id="114" name="Google Shape;114;p4"/>
          <p:cNvSpPr txBox="1">
            <a:spLocks noGrp="1"/>
          </p:cNvSpPr>
          <p:nvPr>
            <p:ph type="body" idx="1"/>
          </p:nvPr>
        </p:nvSpPr>
        <p:spPr>
          <a:xfrm>
            <a:off x="838200" y="1870075"/>
            <a:ext cx="10701427" cy="4486275"/>
          </a:xfrm>
          <a:prstGeom prst="rect">
            <a:avLst/>
          </a:prstGeom>
          <a:noFill/>
          <a:ln>
            <a:noFill/>
          </a:ln>
        </p:spPr>
        <p:txBody>
          <a:bodyPr spcFirstLastPara="1" wrap="square" lIns="91425" tIns="45700" rIns="91425" bIns="45700" anchor="t" anchorCtr="0">
            <a:normAutofit fontScale="62500" lnSpcReduction="20000"/>
          </a:bodyPr>
          <a:lstStyle/>
          <a:p>
            <a:pPr marL="228600" lvl="0" indent="-228600" algn="l" rtl="0">
              <a:lnSpc>
                <a:spcPct val="120000"/>
              </a:lnSpc>
              <a:spcBef>
                <a:spcPts val="0"/>
              </a:spcBef>
              <a:spcAft>
                <a:spcPts val="0"/>
              </a:spcAft>
              <a:buClr>
                <a:schemeClr val="dk1"/>
              </a:buClr>
              <a:buSzPct val="100000"/>
              <a:buChar char="•"/>
            </a:pPr>
            <a:r>
              <a:rPr lang="en-AU" sz="3600"/>
              <a:t>Health tourism is a broad concept that comprises two major sub-categories of wellness and medical tourism (Mueller and Kaufman, 2001; Smith and Puczko, 2009; Voight, Brown and Howat, 2011).</a:t>
            </a:r>
            <a:endParaRPr/>
          </a:p>
          <a:p>
            <a:pPr marL="228600" lvl="0" indent="-85725" algn="l" rtl="0">
              <a:lnSpc>
                <a:spcPct val="120000"/>
              </a:lnSpc>
              <a:spcBef>
                <a:spcPts val="0"/>
              </a:spcBef>
              <a:spcAft>
                <a:spcPts val="0"/>
              </a:spcAft>
              <a:buClr>
                <a:schemeClr val="dk1"/>
              </a:buClr>
              <a:buSzPct val="100000"/>
              <a:buNone/>
            </a:pPr>
            <a:endParaRPr sz="3600"/>
          </a:p>
          <a:p>
            <a:pPr marL="228600" lvl="0" indent="-228600" algn="l" rtl="0">
              <a:lnSpc>
                <a:spcPct val="120000"/>
              </a:lnSpc>
              <a:spcBef>
                <a:spcPts val="0"/>
              </a:spcBef>
              <a:spcAft>
                <a:spcPts val="0"/>
              </a:spcAft>
              <a:buClr>
                <a:schemeClr val="dk1"/>
              </a:buClr>
              <a:buSzPct val="100000"/>
              <a:buChar char="•"/>
            </a:pPr>
            <a:r>
              <a:rPr lang="en-AU" sz="3600"/>
              <a:t>Smith and Puczko (2015) believe any definition of </a:t>
            </a:r>
            <a:r>
              <a:rPr lang="en-AU" sz="3600" b="1" i="1"/>
              <a:t>health tourism </a:t>
            </a:r>
            <a:r>
              <a:rPr lang="en-AU" sz="3600"/>
              <a:t>should ideally consider the World Tourism Organisation’s (1984: 1) definition of ‘health’, which is the extent to which:</a:t>
            </a:r>
            <a:endParaRPr/>
          </a:p>
          <a:p>
            <a:pPr marL="228600" lvl="0" indent="-85725" algn="l" rtl="0">
              <a:lnSpc>
                <a:spcPct val="120000"/>
              </a:lnSpc>
              <a:spcBef>
                <a:spcPts val="0"/>
              </a:spcBef>
              <a:spcAft>
                <a:spcPts val="0"/>
              </a:spcAft>
              <a:buClr>
                <a:schemeClr val="dk1"/>
              </a:buClr>
              <a:buSzPct val="100000"/>
              <a:buNone/>
            </a:pPr>
            <a:endParaRPr sz="3600"/>
          </a:p>
          <a:p>
            <a:pPr marL="0" lvl="0" indent="0" algn="ctr" rtl="0">
              <a:lnSpc>
                <a:spcPct val="120000"/>
              </a:lnSpc>
              <a:spcBef>
                <a:spcPts val="0"/>
              </a:spcBef>
              <a:spcAft>
                <a:spcPts val="0"/>
              </a:spcAft>
              <a:buClr>
                <a:schemeClr val="dk1"/>
              </a:buClr>
              <a:buSzPct val="100000"/>
              <a:buNone/>
            </a:pPr>
            <a:r>
              <a:rPr lang="en-AU" sz="3600"/>
              <a:t>	…an individual or a group is able to realise aspirations and satisfy needs, and to change or cope with the environment. Health is a resource for everyday life, not the objective of living; it is a positive concept, emphasising social and personal resources as well as physical capabilities.</a:t>
            </a:r>
            <a:endParaRPr/>
          </a:p>
          <a:p>
            <a:pPr marL="228600" lvl="0" indent="-117475" algn="l" rtl="0">
              <a:lnSpc>
                <a:spcPct val="100000"/>
              </a:lnSpc>
              <a:spcBef>
                <a:spcPts val="1000"/>
              </a:spcBef>
              <a:spcAft>
                <a:spcPts val="0"/>
              </a:spcAft>
              <a:buClr>
                <a:schemeClr val="dk1"/>
              </a:buClr>
              <a:buSzPct val="100000"/>
              <a:buNone/>
            </a:pPr>
            <a:endParaRPr/>
          </a:p>
        </p:txBody>
      </p:sp>
      <p:sp>
        <p:nvSpPr>
          <p:cNvPr id="115" name="Google Shape;1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Defining Health, Wellness, Spa and Medical Tourism</a:t>
            </a:r>
            <a:endParaRPr/>
          </a:p>
        </p:txBody>
      </p:sp>
      <p:sp>
        <p:nvSpPr>
          <p:cNvPr id="122" name="Google Shape;122;p5"/>
          <p:cNvSpPr txBox="1">
            <a:spLocks noGrp="1"/>
          </p:cNvSpPr>
          <p:nvPr>
            <p:ph type="body" idx="1"/>
          </p:nvPr>
        </p:nvSpPr>
        <p:spPr>
          <a:xfrm>
            <a:off x="967409" y="1904241"/>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500"/>
              <a:buChar char="•"/>
            </a:pPr>
            <a:r>
              <a:rPr lang="en-AU" sz="2500"/>
              <a:t>Kaspar (1996 cited in Mueller and Kaufmann, 2001: 7) regards </a:t>
            </a:r>
            <a:r>
              <a:rPr lang="en-AU" sz="2500" b="1" i="1"/>
              <a:t>wellness tourism </a:t>
            </a:r>
            <a:r>
              <a:rPr lang="en-AU" sz="2500"/>
              <a:t>as a subcategory of health tourism, which the author defined as: </a:t>
            </a:r>
            <a:endParaRPr/>
          </a:p>
          <a:p>
            <a:pPr marL="228600" lvl="0" indent="-69850" algn="l" rtl="0">
              <a:lnSpc>
                <a:spcPct val="100000"/>
              </a:lnSpc>
              <a:spcBef>
                <a:spcPts val="0"/>
              </a:spcBef>
              <a:spcAft>
                <a:spcPts val="0"/>
              </a:spcAft>
              <a:buClr>
                <a:schemeClr val="dk1"/>
              </a:buClr>
              <a:buSzPts val="2500"/>
              <a:buNone/>
            </a:pPr>
            <a:endParaRPr sz="2500"/>
          </a:p>
          <a:p>
            <a:pPr marL="0" lvl="0" indent="0" algn="ctr" rtl="0">
              <a:lnSpc>
                <a:spcPct val="100000"/>
              </a:lnSpc>
              <a:spcBef>
                <a:spcPts val="0"/>
              </a:spcBef>
              <a:spcAft>
                <a:spcPts val="0"/>
              </a:spcAft>
              <a:buClr>
                <a:schemeClr val="dk1"/>
              </a:buClr>
              <a:buSzPts val="2500"/>
              <a:buNone/>
            </a:pPr>
            <a:r>
              <a:rPr lang="en-AU" sz="2500"/>
              <a:t>	…the sum of all the relationships and phenomena resulting from 	a 	change of location and residence by people in order to promote, stabilise and, as appropriate, restore physical, mental and social wellbeing while using health services and for whom the place where they are staying is neither their principle nor permanent place of residence or work.</a:t>
            </a:r>
            <a:endParaRPr/>
          </a:p>
          <a:p>
            <a:pPr marL="228600" lvl="0" indent="-63500" algn="l" rtl="0">
              <a:lnSpc>
                <a:spcPct val="100000"/>
              </a:lnSpc>
              <a:spcBef>
                <a:spcPts val="1000"/>
              </a:spcBef>
              <a:spcAft>
                <a:spcPts val="0"/>
              </a:spcAft>
              <a:buClr>
                <a:schemeClr val="dk1"/>
              </a:buClr>
              <a:buSzPts val="2600"/>
              <a:buNone/>
            </a:pPr>
            <a:endParaRPr sz="2600" i="1"/>
          </a:p>
        </p:txBody>
      </p:sp>
      <p:sp>
        <p:nvSpPr>
          <p:cNvPr id="123" name="Google Shape;12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Defining Health, Wellness, Spa and Medical Tourism… cont.</a:t>
            </a:r>
            <a:endParaRPr/>
          </a:p>
        </p:txBody>
      </p:sp>
      <p:sp>
        <p:nvSpPr>
          <p:cNvPr id="130" name="Google Shape;130;p6"/>
          <p:cNvSpPr txBox="1">
            <a:spLocks noGrp="1"/>
          </p:cNvSpPr>
          <p:nvPr>
            <p:ph type="body" idx="1"/>
          </p:nvPr>
        </p:nvSpPr>
        <p:spPr>
          <a:xfrm>
            <a:off x="967409" y="1904241"/>
            <a:ext cx="10756018" cy="4486275"/>
          </a:xfrm>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120000"/>
              </a:lnSpc>
              <a:spcBef>
                <a:spcPts val="0"/>
              </a:spcBef>
              <a:spcAft>
                <a:spcPts val="0"/>
              </a:spcAft>
              <a:buClr>
                <a:schemeClr val="dk1"/>
              </a:buClr>
              <a:buSzPct val="100000"/>
              <a:buChar char="•"/>
            </a:pPr>
            <a:r>
              <a:rPr lang="en-AU"/>
              <a:t>Connell (2006a: 1094) defines </a:t>
            </a:r>
            <a:r>
              <a:rPr lang="en-AU" b="1" i="1"/>
              <a:t>medical tourism </a:t>
            </a:r>
            <a:r>
              <a:rPr lang="en-AU"/>
              <a:t>as that which is ‘deliberately linked to direct medical intervention and outcomes that are expected to be substantial and long term’ inclusive of dentistry and plastic surgery. </a:t>
            </a:r>
            <a:endParaRPr/>
          </a:p>
          <a:p>
            <a:pPr marL="228600" lvl="0" indent="-77470" algn="l" rtl="0">
              <a:lnSpc>
                <a:spcPct val="120000"/>
              </a:lnSpc>
              <a:spcBef>
                <a:spcPts val="0"/>
              </a:spcBef>
              <a:spcAft>
                <a:spcPts val="0"/>
              </a:spcAft>
              <a:buClr>
                <a:schemeClr val="dk1"/>
              </a:buClr>
              <a:buSzPct val="100000"/>
              <a:buNone/>
            </a:pPr>
            <a:endParaRPr/>
          </a:p>
          <a:p>
            <a:pPr marL="228600" lvl="0" indent="-228600" algn="l" rtl="0">
              <a:lnSpc>
                <a:spcPct val="120000"/>
              </a:lnSpc>
              <a:spcBef>
                <a:spcPts val="0"/>
              </a:spcBef>
              <a:spcAft>
                <a:spcPts val="0"/>
              </a:spcAft>
              <a:buClr>
                <a:schemeClr val="dk1"/>
              </a:buClr>
              <a:buSzPct val="100000"/>
              <a:buChar char="•"/>
            </a:pPr>
            <a:r>
              <a:rPr lang="en-AU"/>
              <a:t>Laing and Weiler (2007: 381) quote a number of factors influencing the growth of medical tourism, including: </a:t>
            </a:r>
            <a:endParaRPr/>
          </a:p>
          <a:p>
            <a:pPr marL="228600" lvl="0" indent="-77470" algn="l" rtl="0">
              <a:lnSpc>
                <a:spcPct val="100000"/>
              </a:lnSpc>
              <a:spcBef>
                <a:spcPts val="1000"/>
              </a:spcBef>
              <a:spcAft>
                <a:spcPts val="0"/>
              </a:spcAft>
              <a:buClr>
                <a:schemeClr val="dk1"/>
              </a:buClr>
              <a:buSzPct val="100000"/>
              <a:buNone/>
            </a:pPr>
            <a:endParaRPr/>
          </a:p>
          <a:p>
            <a:pPr marL="0" lvl="0" indent="0" algn="l" rtl="0">
              <a:lnSpc>
                <a:spcPct val="120000"/>
              </a:lnSpc>
              <a:spcBef>
                <a:spcPts val="0"/>
              </a:spcBef>
              <a:spcAft>
                <a:spcPts val="0"/>
              </a:spcAft>
              <a:buClr>
                <a:schemeClr val="dk1"/>
              </a:buClr>
              <a:buSzPct val="100000"/>
              <a:buNone/>
            </a:pPr>
            <a:r>
              <a:rPr lang="en-AU"/>
              <a:t>	…the high cost of medical procedures, long waiting lists and ageing populations in wealthier countries, greater affordability of flights and travel, and a shift in medical care away from the public sector, such that people are more comfortable with paying for medical services offered by private bodies or companies. </a:t>
            </a:r>
            <a:endParaRPr/>
          </a:p>
          <a:p>
            <a:pPr marL="228600" lvl="0" indent="-88265" algn="l" rtl="0">
              <a:lnSpc>
                <a:spcPct val="100000"/>
              </a:lnSpc>
              <a:spcBef>
                <a:spcPts val="1000"/>
              </a:spcBef>
              <a:spcAft>
                <a:spcPts val="0"/>
              </a:spcAft>
              <a:buClr>
                <a:schemeClr val="dk1"/>
              </a:buClr>
              <a:buSzPct val="100000"/>
              <a:buNone/>
            </a:pPr>
            <a:endParaRPr sz="2600" i="1"/>
          </a:p>
        </p:txBody>
      </p:sp>
      <p:sp>
        <p:nvSpPr>
          <p:cNvPr id="131" name="Google Shape;13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Defining Health, Wellness, Spa and Medical Tourism… cont.</a:t>
            </a:r>
            <a:endParaRPr/>
          </a:p>
        </p:txBody>
      </p:sp>
      <p:sp>
        <p:nvSpPr>
          <p:cNvPr id="138" name="Google Shape;138;p7"/>
          <p:cNvSpPr txBox="1">
            <a:spLocks noGrp="1"/>
          </p:cNvSpPr>
          <p:nvPr>
            <p:ph type="body" idx="1"/>
          </p:nvPr>
        </p:nvSpPr>
        <p:spPr>
          <a:xfrm>
            <a:off x="967409" y="1904241"/>
            <a:ext cx="10515600" cy="4486275"/>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The word ‘spa’ derives from the Latin phrase sanus per aquam, which means ‘healthy through water’ </a:t>
            </a:r>
            <a:endParaRPr/>
          </a:p>
          <a:p>
            <a:pPr marL="0" lvl="0" indent="0" algn="r" rtl="0">
              <a:lnSpc>
                <a:spcPct val="100000"/>
              </a:lnSpc>
              <a:spcBef>
                <a:spcPts val="1000"/>
              </a:spcBef>
              <a:spcAft>
                <a:spcPts val="0"/>
              </a:spcAft>
              <a:buClr>
                <a:schemeClr val="dk1"/>
              </a:buClr>
              <a:buSzPts val="2200"/>
              <a:buNone/>
            </a:pPr>
            <a:r>
              <a:rPr lang="en-AU" sz="2200" i="1"/>
              <a:t>(Puczko and Bachvarov, 2006). </a:t>
            </a:r>
            <a:endParaRPr/>
          </a:p>
          <a:p>
            <a:pPr marL="228600" lvl="0" indent="-5080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A spa is a ‘business offering water based treatments practiced by qualified personnel in a professional, relaxing and healing environment’ </a:t>
            </a:r>
            <a:endParaRPr/>
          </a:p>
          <a:p>
            <a:pPr marL="0" lvl="0" indent="0" algn="r" rtl="0">
              <a:lnSpc>
                <a:spcPct val="100000"/>
              </a:lnSpc>
              <a:spcBef>
                <a:spcPts val="1000"/>
              </a:spcBef>
              <a:spcAft>
                <a:spcPts val="0"/>
              </a:spcAft>
              <a:buClr>
                <a:schemeClr val="dk1"/>
              </a:buClr>
              <a:buSzPts val="2200"/>
              <a:buNone/>
            </a:pPr>
            <a:r>
              <a:rPr lang="en-AU" sz="2200" i="1"/>
              <a:t>(Lo, Wu and Tsai, 2015: 158). </a:t>
            </a:r>
            <a:endParaRPr/>
          </a:p>
        </p:txBody>
      </p:sp>
      <p:sp>
        <p:nvSpPr>
          <p:cNvPr id="139" name="Google Shape;13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Defining Health, Wellness, Spa and Medical Tourism… cont.</a:t>
            </a:r>
            <a:endParaRPr/>
          </a:p>
        </p:txBody>
      </p:sp>
      <p:sp>
        <p:nvSpPr>
          <p:cNvPr id="146" name="Google Shape;146;p8"/>
          <p:cNvSpPr txBox="1">
            <a:spLocks noGrp="1"/>
          </p:cNvSpPr>
          <p:nvPr>
            <p:ph type="body" idx="1"/>
          </p:nvPr>
        </p:nvSpPr>
        <p:spPr>
          <a:xfrm>
            <a:off x="967409" y="2256312"/>
            <a:ext cx="10515600" cy="4134204"/>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0"/>
              </a:spcBef>
              <a:spcAft>
                <a:spcPts val="0"/>
              </a:spcAft>
              <a:buClr>
                <a:schemeClr val="dk1"/>
              </a:buClr>
              <a:buSzPts val="2800"/>
              <a:buNone/>
            </a:pPr>
            <a:r>
              <a:rPr lang="en-AU"/>
              <a:t>Though </a:t>
            </a:r>
            <a:r>
              <a:rPr lang="en-AU" b="1" i="1"/>
              <a:t>‘spa tourism’ </a:t>
            </a:r>
            <a:r>
              <a:rPr lang="en-AU"/>
              <a:t>is the best-known form of health and wellness tourism, Smith and Puczko (2015) argue as an actual tourism activity, that ‘spa tourism’ does not exist but rather tourists’ visit spas ‘as places devoted to overall well-being through a variety of professional services that encourage the renewal of mind, body and spirit’ (p.208). </a:t>
            </a:r>
            <a:endParaRPr sz="2600" i="1"/>
          </a:p>
        </p:txBody>
      </p:sp>
      <p:sp>
        <p:nvSpPr>
          <p:cNvPr id="147" name="Google Shape;147;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Development of Wellness Tourism</a:t>
            </a:r>
            <a:endParaRPr/>
          </a:p>
        </p:txBody>
      </p:sp>
      <p:sp>
        <p:nvSpPr>
          <p:cNvPr id="154" name="Google Shape;154;p9"/>
          <p:cNvSpPr txBox="1">
            <a:spLocks noGrp="1"/>
          </p:cNvSpPr>
          <p:nvPr>
            <p:ph type="body" idx="1"/>
          </p:nvPr>
        </p:nvSpPr>
        <p:spPr>
          <a:xfrm>
            <a:off x="838200" y="1825624"/>
            <a:ext cx="10515600" cy="4530725"/>
          </a:xfrm>
          <a:prstGeom prst="rect">
            <a:avLst/>
          </a:prstGeom>
          <a:noFill/>
          <a:ln>
            <a:noFill/>
          </a:ln>
        </p:spPr>
        <p:txBody>
          <a:bodyPr spcFirstLastPara="1" wrap="square" lIns="91425" tIns="45700" rIns="91425" bIns="45700" anchor="t" anchorCtr="0">
            <a:normAutofit/>
          </a:bodyPr>
          <a:lstStyle/>
          <a:p>
            <a:pPr marL="228600" lvl="0" indent="-228600" algn="l" rtl="0">
              <a:lnSpc>
                <a:spcPct val="110000"/>
              </a:lnSpc>
              <a:spcBef>
                <a:spcPts val="0"/>
              </a:spcBef>
              <a:spcAft>
                <a:spcPts val="0"/>
              </a:spcAft>
              <a:buClr>
                <a:schemeClr val="dk1"/>
              </a:buClr>
              <a:buSzPts val="2800"/>
              <a:buChar char="•"/>
            </a:pPr>
            <a:r>
              <a:rPr lang="en-AU"/>
              <a:t>From a western perspective, Voigt (2013: 23-25) distinguishes four main trends (or eras) of wellness tourism, including:</a:t>
            </a:r>
            <a:endParaRPr/>
          </a:p>
          <a:p>
            <a:pPr marL="228600" lvl="0" indent="-50800" algn="l" rtl="0">
              <a:lnSpc>
                <a:spcPct val="110000"/>
              </a:lnSpc>
              <a:spcBef>
                <a:spcPts val="1000"/>
              </a:spcBef>
              <a:spcAft>
                <a:spcPts val="0"/>
              </a:spcAft>
              <a:buClr>
                <a:schemeClr val="dk1"/>
              </a:buClr>
              <a:buSzPts val="2800"/>
              <a:buNone/>
            </a:pPr>
            <a:endParaRPr/>
          </a:p>
          <a:p>
            <a:pPr marL="971550" lvl="1" indent="-514350" algn="l" rtl="0">
              <a:lnSpc>
                <a:spcPct val="110000"/>
              </a:lnSpc>
              <a:spcBef>
                <a:spcPts val="500"/>
              </a:spcBef>
              <a:spcAft>
                <a:spcPts val="0"/>
              </a:spcAft>
              <a:buClr>
                <a:schemeClr val="dk1"/>
              </a:buClr>
              <a:buSzPts val="2400"/>
              <a:buFont typeface="Calibri"/>
              <a:buAutoNum type="alphaLcParenR"/>
            </a:pPr>
            <a:r>
              <a:rPr lang="en-AU"/>
              <a:t>Roman balneums visited by the very wealthy represent the first era. </a:t>
            </a:r>
            <a:endParaRPr/>
          </a:p>
          <a:p>
            <a:pPr marL="514350" lvl="0" indent="-361950" algn="l" rtl="0">
              <a:lnSpc>
                <a:spcPct val="110000"/>
              </a:lnSpc>
              <a:spcBef>
                <a:spcPts val="1000"/>
              </a:spcBef>
              <a:spcAft>
                <a:spcPts val="0"/>
              </a:spcAft>
              <a:buClr>
                <a:schemeClr val="dk1"/>
              </a:buClr>
              <a:buSzPts val="2400"/>
              <a:buFont typeface="Calibri"/>
              <a:buNone/>
            </a:pPr>
            <a:endParaRPr sz="2400"/>
          </a:p>
          <a:p>
            <a:pPr marL="971550" lvl="1" indent="-514350" algn="l" rtl="0">
              <a:lnSpc>
                <a:spcPct val="110000"/>
              </a:lnSpc>
              <a:spcBef>
                <a:spcPts val="500"/>
              </a:spcBef>
              <a:spcAft>
                <a:spcPts val="0"/>
              </a:spcAft>
              <a:buClr>
                <a:schemeClr val="dk1"/>
              </a:buClr>
              <a:buSzPts val="2400"/>
              <a:buFont typeface="Calibri"/>
              <a:buAutoNum type="alphaLcParenR"/>
            </a:pPr>
            <a:r>
              <a:rPr lang="en-AU"/>
              <a:t>The second era of wellness tourism commenced during the Renaissance in Italy (15th and 16th centuries).</a:t>
            </a:r>
            <a:endParaRPr/>
          </a:p>
        </p:txBody>
      </p:sp>
      <p:sp>
        <p:nvSpPr>
          <p:cNvPr id="155" name="Google Shape;1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2530</Words>
  <Application>Microsoft Office PowerPoint</Application>
  <PresentationFormat>Widescreen</PresentationFormat>
  <Paragraphs>170</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PowerPoint Presentation</vt:lpstr>
      <vt:lpstr>Chapter Outline</vt:lpstr>
      <vt:lpstr>Introduction</vt:lpstr>
      <vt:lpstr>Defining Health, Wellness, Spa and Medical Tourism</vt:lpstr>
      <vt:lpstr>Defining Health, Wellness, Spa and Medical Tourism</vt:lpstr>
      <vt:lpstr>Defining Health, Wellness, Spa and Medical Tourism… cont.</vt:lpstr>
      <vt:lpstr>Defining Health, Wellness, Spa and Medical Tourism… cont.</vt:lpstr>
      <vt:lpstr>Defining Health, Wellness, Spa and Medical Tourism… cont.</vt:lpstr>
      <vt:lpstr>Development of Wellness Tourism</vt:lpstr>
      <vt:lpstr>Development of Wellness Tourism… cont.</vt:lpstr>
      <vt:lpstr>Development of Wellness Tourism… cont.</vt:lpstr>
      <vt:lpstr> Post COVID-19 Health and Wellness Tourism Future Directions </vt:lpstr>
      <vt:lpstr> Post COVID-19 Health and Wellness Tourism Future Directions </vt:lpstr>
      <vt:lpstr> Post COVID-19 Health and Wellness Tourism Future Directions </vt:lpstr>
      <vt:lpstr> Challenges Affecting Health and Wellness Tourism </vt:lpstr>
      <vt:lpstr> Challenges Affecting Health and Wellness Tourism </vt:lpstr>
      <vt:lpstr>Summary</vt:lpstr>
      <vt:lpstr>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2024-12-16T20:53:47Z</dcterms:modified>
</cp:coreProperties>
</file>